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3" r:id="rId3"/>
    <p:sldMasterId id="2147483716" r:id="rId4"/>
    <p:sldMasterId id="2147483746" r:id="rId5"/>
    <p:sldMasterId id="2147483776" r:id="rId6"/>
    <p:sldMasterId id="2147483819" r:id="rId7"/>
  </p:sldMasterIdLst>
  <p:notesMasterIdLst>
    <p:notesMasterId r:id="rId42"/>
  </p:notesMasterIdLst>
  <p:sldIdLst>
    <p:sldId id="257" r:id="rId8"/>
    <p:sldId id="280" r:id="rId9"/>
    <p:sldId id="281" r:id="rId10"/>
    <p:sldId id="282" r:id="rId11"/>
    <p:sldId id="316" r:id="rId12"/>
    <p:sldId id="283" r:id="rId13"/>
    <p:sldId id="284" r:id="rId14"/>
    <p:sldId id="285" r:id="rId15"/>
    <p:sldId id="286" r:id="rId16"/>
    <p:sldId id="287" r:id="rId17"/>
    <p:sldId id="288" r:id="rId18"/>
    <p:sldId id="289" r:id="rId19"/>
    <p:sldId id="290" r:id="rId20"/>
    <p:sldId id="318" r:id="rId21"/>
    <p:sldId id="295" r:id="rId22"/>
    <p:sldId id="298" r:id="rId23"/>
    <p:sldId id="299" r:id="rId24"/>
    <p:sldId id="300" r:id="rId25"/>
    <p:sldId id="315" r:id="rId26"/>
    <p:sldId id="301" r:id="rId27"/>
    <p:sldId id="302" r:id="rId28"/>
    <p:sldId id="303" r:id="rId29"/>
    <p:sldId id="306" r:id="rId30"/>
    <p:sldId id="305" r:id="rId31"/>
    <p:sldId id="307" r:id="rId32"/>
    <p:sldId id="308" r:id="rId33"/>
    <p:sldId id="309" r:id="rId34"/>
    <p:sldId id="310" r:id="rId35"/>
    <p:sldId id="311" r:id="rId36"/>
    <p:sldId id="313" r:id="rId37"/>
    <p:sldId id="317" r:id="rId38"/>
    <p:sldId id="319" r:id="rId39"/>
    <p:sldId id="320" r:id="rId40"/>
    <p:sldId id="297"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vienne" initials="av" lastIdx="4" clrIdx="0">
    <p:extLst>
      <p:ext uri="{19B8F6BF-5375-455C-9EA6-DF929625EA0E}">
        <p15:presenceInfo xmlns:p15="http://schemas.microsoft.com/office/powerpoint/2012/main" userId="cad895ed769f91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4T10:30:47.174" idx="4">
    <p:pos x="10" y="10"/>
    <p:text>Aurélie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D7826-92A9-4798-B03C-4A5EE552C48E}" type="datetimeFigureOut">
              <a:rPr lang="fr-FR" smtClean="0"/>
              <a:t>29/03/2022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5FC48-E7A8-438D-AA0C-E20B1878F122}" type="slidenum">
              <a:rPr lang="fr-FR" smtClean="0"/>
              <a:t>‹N°›</a:t>
            </a:fld>
            <a:endParaRPr lang="fr-FR"/>
          </a:p>
        </p:txBody>
      </p:sp>
    </p:spTree>
    <p:extLst>
      <p:ext uri="{BB962C8B-B14F-4D97-AF65-F5344CB8AC3E}">
        <p14:creationId xmlns:p14="http://schemas.microsoft.com/office/powerpoint/2010/main" val="220558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42895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41114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27526082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rois sectio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6" name="Espace réservé du texte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8" name="Espace réservé du texte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Espace réservé d’image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9" name="Espace réservé du texte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0" name="Espace réservé du texte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Espace réservé d’image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1" name="Espace réservé du texte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2" name="Espace réservé du texte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16" name="Espace réservé du numéro de diapositive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9173285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nds nombres-Option 1">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14" name="Espace réservé du texte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3" name="Espace réservé du texte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1</a:t>
            </a:r>
          </a:p>
        </p:txBody>
      </p:sp>
      <p:sp>
        <p:nvSpPr>
          <p:cNvPr id="4" name="Espace réservé du contenu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2" name="Espace réservé du texte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fr-FR" noProof="0" dirty="0"/>
              <a:t>2</a:t>
            </a:r>
          </a:p>
        </p:txBody>
      </p:sp>
      <p:sp>
        <p:nvSpPr>
          <p:cNvPr id="8" name="Espace réservé du texte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fr-FR" noProof="0" dirty="0"/>
              <a:t>Ajouter un pied de page</a:t>
            </a:r>
          </a:p>
        </p:txBody>
      </p:sp>
      <p:sp>
        <p:nvSpPr>
          <p:cNvPr id="15" name="Espace réservé du numéro de diapositive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40110573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rands nombres-Option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6" name="Espace réservé du texte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En-tête de section</a:t>
            </a:r>
          </a:p>
        </p:txBody>
      </p:sp>
      <p:sp>
        <p:nvSpPr>
          <p:cNvPr id="10" name="Espace réservé du texte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rtlCol="0"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1</a:t>
            </a:r>
          </a:p>
        </p:txBody>
      </p:sp>
      <p:sp>
        <p:nvSpPr>
          <p:cNvPr id="13" name="Espace réservé du contenu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Description de la section</a:t>
            </a:r>
          </a:p>
        </p:txBody>
      </p:sp>
      <p:sp>
        <p:nvSpPr>
          <p:cNvPr id="8" name="Espace réservé du texte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fr-FR" noProof="0" dirty="0"/>
              <a:t>En-tête de section</a:t>
            </a:r>
          </a:p>
        </p:txBody>
      </p:sp>
      <p:sp>
        <p:nvSpPr>
          <p:cNvPr id="11" name="Espace réservé du texte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rtl="0"/>
            <a:r>
              <a:rPr lang="fr-FR" noProof="0" dirty="0"/>
              <a:t>2</a:t>
            </a:r>
          </a:p>
        </p:txBody>
      </p:sp>
      <p:sp>
        <p:nvSpPr>
          <p:cNvPr id="14" name="Espace réservé du texte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Description de la section</a:t>
            </a:r>
          </a:p>
        </p:txBody>
      </p:sp>
      <p:sp>
        <p:nvSpPr>
          <p:cNvPr id="9" name="Espace réservé du texte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fr-FR" noProof="0" dirty="0"/>
              <a:t>En-tête de section</a:t>
            </a:r>
          </a:p>
        </p:txBody>
      </p:sp>
      <p:sp>
        <p:nvSpPr>
          <p:cNvPr id="12" name="Espace réservé du texte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rtl="0"/>
            <a:r>
              <a:rPr lang="fr-FR" noProof="0" dirty="0"/>
              <a:t>3</a:t>
            </a:r>
          </a:p>
        </p:txBody>
      </p:sp>
      <p:sp>
        <p:nvSpPr>
          <p:cNvPr id="15" name="Espace réservé du texte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Description de la section</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16" name="Espace réservé du numéro de diapositive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4293600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space de march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cxnSp>
        <p:nvCxnSpPr>
          <p:cNvPr id="6" name="Connecteur droit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texte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10" name="Espace réservé du texte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11" name="Espace réservé du texte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12" name="Espace réservé du texte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13" name="Espace réservé du numéro de diapositive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547383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colonnes encadr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10" name="Espace réservé du contenu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fr-FR" noProof="0" dirty="0"/>
              <a:t>Titre de section 1</a:t>
            </a:r>
          </a:p>
        </p:txBody>
      </p:sp>
      <p:sp>
        <p:nvSpPr>
          <p:cNvPr id="6" name="Espace réservé du contenu 2">
            <a:extLst>
              <a:ext uri="{FF2B5EF4-FFF2-40B4-BE49-F238E27FC236}">
                <a16:creationId xmlns:a16="http://schemas.microsoft.com/office/drawing/2014/main" id="{D79DF38F-893A-4CE0-B168-9FAA1D01B8D7}"/>
              </a:ext>
            </a:extLst>
          </p:cNvPr>
          <p:cNvSpPr>
            <a:spLocks noGrp="1"/>
          </p:cNvSpPr>
          <p:nvPr>
            <p:ph idx="14"/>
          </p:nvPr>
        </p:nvSpPr>
        <p:spPr>
          <a:xfrm>
            <a:off x="432000" y="2448000"/>
            <a:ext cx="2919633"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4" name="Forme libre : Forme 13" title="Flèche">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Espace réservé du contenu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fr-FR" noProof="0" dirty="0"/>
              <a:t>Titre de section 2</a:t>
            </a:r>
          </a:p>
        </p:txBody>
      </p:sp>
      <p:sp>
        <p:nvSpPr>
          <p:cNvPr id="8" name="Espace réservé du contenu 2">
            <a:extLst>
              <a:ext uri="{FF2B5EF4-FFF2-40B4-BE49-F238E27FC236}">
                <a16:creationId xmlns:a16="http://schemas.microsoft.com/office/drawing/2014/main" id="{22F46232-3721-4BC5-BEB7-E61D878D79FA}"/>
              </a:ext>
            </a:extLst>
          </p:cNvPr>
          <p:cNvSpPr>
            <a:spLocks noGrp="1"/>
          </p:cNvSpPr>
          <p:nvPr>
            <p:ph idx="15"/>
          </p:nvPr>
        </p:nvSpPr>
        <p:spPr>
          <a:xfrm>
            <a:off x="4043801" y="2448000"/>
            <a:ext cx="2919633"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Forme libre : Forme 14" title="Flèche">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Espace réservé du contenu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fr-FR" noProof="0" dirty="0"/>
              <a:t>Titre de la section 3</a:t>
            </a:r>
          </a:p>
        </p:txBody>
      </p:sp>
      <p:sp>
        <p:nvSpPr>
          <p:cNvPr id="9" name="Espace réservé du contenu 2">
            <a:extLst>
              <a:ext uri="{FF2B5EF4-FFF2-40B4-BE49-F238E27FC236}">
                <a16:creationId xmlns:a16="http://schemas.microsoft.com/office/drawing/2014/main" id="{23CB58AD-849B-4714-8D57-C5C56343A24C}"/>
              </a:ext>
            </a:extLst>
          </p:cNvPr>
          <p:cNvSpPr>
            <a:spLocks noGrp="1"/>
          </p:cNvSpPr>
          <p:nvPr>
            <p:ph idx="16"/>
          </p:nvPr>
        </p:nvSpPr>
        <p:spPr>
          <a:xfrm>
            <a:off x="7655602" y="2448000"/>
            <a:ext cx="2919633"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13" name="Espace réservé du numéro de diapositive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083180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cxnSp>
        <p:nvCxnSpPr>
          <p:cNvPr id="13" name="Connecteur droit avec flèche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space réservé du texte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dirty="0"/>
              <a:t>Année</a:t>
            </a:r>
          </a:p>
        </p:txBody>
      </p:sp>
      <p:sp>
        <p:nvSpPr>
          <p:cNvPr id="15" name="Espace réservé du texte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6" name="Espace réservé du texte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7" name="Espace réservé du texte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8" name="Espace réservé du texte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9" name="Espace réservé du texte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dirty="0"/>
              <a:t>Année</a:t>
            </a:r>
          </a:p>
        </p:txBody>
      </p:sp>
      <p:sp>
        <p:nvSpPr>
          <p:cNvPr id="20" name="Espace réservé du texte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1" name="Espace réservé du texte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2" name="Espace réservé du texte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3" name="Espace réservé du texte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4" name="Espace réservé du texte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5" name="Espace réservé du texte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6" name="Espace réservé du texte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7" name="Espace réservé du texte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8" name="Espace réservé du texte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9" name="Espace réservé du texte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0" name="Espace réservé du texte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1" name="Espace réservé du texte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2" name="Espace réservé du texte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3" name="Espace réservé du texte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4" name="Espace réservé du texte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5" name="Espace réservé du texte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6" name="Espace réservé du texte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7" name="Espace réservé du texte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40" name="Espace réservé du texte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fr-FR" noProof="0" dirty="0"/>
              <a:t>Titre de l’élément</a:t>
            </a:r>
          </a:p>
        </p:txBody>
      </p:sp>
      <p:sp>
        <p:nvSpPr>
          <p:cNvPr id="41" name="Espace réservé du texte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rtlCol="0"/>
          <a:lstStyle>
            <a:lvl1pPr marL="0" indent="0" algn="ctr">
              <a:buNone/>
              <a:defRPr sz="1200">
                <a:solidFill>
                  <a:schemeClr val="tx1">
                    <a:lumMod val="50000"/>
                    <a:lumOff val="50000"/>
                  </a:schemeClr>
                </a:solidFill>
              </a:defRPr>
            </a:lvl1pPr>
          </a:lstStyle>
          <a:p>
            <a:pPr lvl="0" rtl="0"/>
            <a:r>
              <a:rPr lang="fr-FR" noProof="0" dirty="0"/>
              <a:t>Mois, Année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38" name="Espace réservé du numéro de diapositive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1273649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embres de l’équip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38" name="Espace réservé d’image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une image ici</a:t>
            </a:r>
          </a:p>
        </p:txBody>
      </p:sp>
      <p:sp>
        <p:nvSpPr>
          <p:cNvPr id="39" name="Espace réservé du texte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fr-FR" noProof="0" dirty="0"/>
              <a:t>Nom</a:t>
            </a:r>
          </a:p>
        </p:txBody>
      </p:sp>
      <p:sp>
        <p:nvSpPr>
          <p:cNvPr id="42" name="Espace réservé du texte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50000"/>
                    <a:lumOff val="50000"/>
                  </a:schemeClr>
                </a:solidFill>
              </a:defRPr>
            </a:lvl1pPr>
          </a:lstStyle>
          <a:p>
            <a:pPr lvl="0" rtl="0"/>
            <a:r>
              <a:rPr lang="fr-FR" noProof="0" dirty="0"/>
              <a:t>Courte biographie</a:t>
            </a:r>
          </a:p>
        </p:txBody>
      </p:sp>
      <p:sp>
        <p:nvSpPr>
          <p:cNvPr id="43" name="Espace réservé du texte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rtl="0">
              <a:buFont typeface="Arial" panose="020B0604020202020204" pitchFamily="34" charset="0"/>
              <a:buNone/>
              <a:defRPr sz="1400">
                <a:solidFill>
                  <a:schemeClr val="bg1">
                    <a:lumMod val="50000"/>
                  </a:schemeClr>
                </a:solidFill>
              </a:defRPr>
            </a:lvl1pPr>
          </a:lstStyle>
          <a:p>
            <a:pPr lvl="0" rtl="0"/>
            <a:r>
              <a:rPr lang="fr-FR" noProof="0" dirty="0"/>
              <a:t>Titre</a:t>
            </a:r>
          </a:p>
        </p:txBody>
      </p:sp>
      <p:sp>
        <p:nvSpPr>
          <p:cNvPr id="44" name="Espace réservé d’image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une image ici</a:t>
            </a:r>
          </a:p>
        </p:txBody>
      </p:sp>
      <p:sp>
        <p:nvSpPr>
          <p:cNvPr id="45" name="Espace réservé du texte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fr-FR" noProof="0" dirty="0"/>
              <a:t>Nom</a:t>
            </a:r>
          </a:p>
        </p:txBody>
      </p:sp>
      <p:sp>
        <p:nvSpPr>
          <p:cNvPr id="46" name="Espace réservé du texte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50000"/>
                    <a:lumOff val="50000"/>
                  </a:schemeClr>
                </a:solidFill>
              </a:defRPr>
            </a:lvl1pPr>
          </a:lstStyle>
          <a:p>
            <a:pPr lvl="0" rtl="0"/>
            <a:r>
              <a:rPr lang="fr-FR" noProof="0" dirty="0"/>
              <a:t>Courte biographie</a:t>
            </a:r>
          </a:p>
        </p:txBody>
      </p:sp>
      <p:sp>
        <p:nvSpPr>
          <p:cNvPr id="47" name="Espace réservé du texte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fr-FR" noProof="0" dirty="0"/>
              <a:t>Titre</a:t>
            </a:r>
          </a:p>
        </p:txBody>
      </p:sp>
      <p:sp>
        <p:nvSpPr>
          <p:cNvPr id="48" name="Espace réservé d’image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une image ici</a:t>
            </a:r>
          </a:p>
        </p:txBody>
      </p:sp>
      <p:sp>
        <p:nvSpPr>
          <p:cNvPr id="49" name="Espace réservé du texte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fr-FR" noProof="0" dirty="0"/>
              <a:t>Nom</a:t>
            </a:r>
          </a:p>
        </p:txBody>
      </p:sp>
      <p:sp>
        <p:nvSpPr>
          <p:cNvPr id="50" name="Espace réservé du texte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50000"/>
                    <a:lumOff val="50000"/>
                  </a:schemeClr>
                </a:solidFill>
              </a:defRPr>
            </a:lvl1pPr>
          </a:lstStyle>
          <a:p>
            <a:pPr lvl="0" rtl="0"/>
            <a:r>
              <a:rPr lang="fr-FR" noProof="0" dirty="0"/>
              <a:t>Courte biographie</a:t>
            </a:r>
          </a:p>
        </p:txBody>
      </p:sp>
      <p:sp>
        <p:nvSpPr>
          <p:cNvPr id="51" name="Espace réservé du texte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fr-FR" noProof="0" dirty="0"/>
              <a:t>Titre</a:t>
            </a:r>
          </a:p>
        </p:txBody>
      </p:sp>
      <p:sp>
        <p:nvSpPr>
          <p:cNvPr id="18" name="Espace réservé du numéro de diapositive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4139172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embres de l’équip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28" name="Espace réservé d’image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18" name="Espace réservé du texte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19" name="Espace réservé du texte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29" name="Espace réservé d’image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36" name="Espace réservé du texte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37" name="Espace réservé du texte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30" name="Espace réservé d’image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40" name="Espace réservé du texte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41" name="Espace réservé du texte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54" name="Espace réservé d’image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52" name="Espace réservé du texte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53" name="Espace réservé du texte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55" name="Espace réservé d’image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57" name="Espace réservé du texte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58" name="Espace réservé du texte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56" name="Espace réservé d’image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59" name="Espace réservé du texte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60" name="Espace réservé du texte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24" name="Espace réservé du numéro de diapositive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58348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dirty="0"/>
              <a:t>Ajouter un pied de page</a:t>
            </a:r>
          </a:p>
        </p:txBody>
      </p:sp>
      <p:sp>
        <p:nvSpPr>
          <p:cNvPr id="5" name="Espace réservé du numéro de diapositive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6566088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dirty="0"/>
              <a:t>Ajouter un pied de page</a:t>
            </a:r>
          </a:p>
        </p:txBody>
      </p:sp>
      <p:sp>
        <p:nvSpPr>
          <p:cNvPr id="5" name="Titr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7" name="Espace réservé du numéro de diapositive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8" name="Espace réservé du contenu 2">
            <a:extLst>
              <a:ext uri="{FF2B5EF4-FFF2-40B4-BE49-F238E27FC236}">
                <a16:creationId xmlns:a16="http://schemas.microsoft.com/office/drawing/2014/main" id="{109829B2-67B8-42AF-A8F6-0483C504E33A}"/>
              </a:ext>
            </a:extLst>
          </p:cNvPr>
          <p:cNvSpPr>
            <a:spLocks noGrp="1"/>
          </p:cNvSpPr>
          <p:nvPr>
            <p:ph sz="half" idx="1"/>
          </p:nvPr>
        </p:nvSpPr>
        <p:spPr>
          <a:xfrm>
            <a:off x="432000" y="1197204"/>
            <a:ext cx="4865864" cy="4979759"/>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9" name="Espace réservé du contenu 3">
            <a:extLst>
              <a:ext uri="{FF2B5EF4-FFF2-40B4-BE49-F238E27FC236}">
                <a16:creationId xmlns:a16="http://schemas.microsoft.com/office/drawing/2014/main" id="{D0953015-A379-403E-8191-D885E217C757}"/>
              </a:ext>
            </a:extLst>
          </p:cNvPr>
          <p:cNvSpPr>
            <a:spLocks noGrp="1"/>
          </p:cNvSpPr>
          <p:nvPr>
            <p:ph sz="half" idx="2"/>
          </p:nvPr>
        </p:nvSpPr>
        <p:spPr>
          <a:xfrm>
            <a:off x="5709372" y="1197204"/>
            <a:ext cx="4865864" cy="4979759"/>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203630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28582250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948E38-8FB0-4E51-A01C-C88794372E50}"/>
              </a:ext>
            </a:extLst>
          </p:cNvPr>
          <p:cNvSpPr>
            <a:spLocks noGrp="1"/>
          </p:cNvSpPr>
          <p:nvPr>
            <p:ph idx="1"/>
          </p:nvPr>
        </p:nvSpPr>
        <p:spPr>
          <a:xfrm>
            <a:off x="432000" y="1152000"/>
            <a:ext cx="324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p:nvPr>
        </p:nvSpPr>
        <p:spPr>
          <a:xfrm>
            <a:off x="3883617" y="1152000"/>
            <a:ext cx="3240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Espace réservé du texte 10">
            <a:extLst>
              <a:ext uri="{FF2B5EF4-FFF2-40B4-BE49-F238E27FC236}">
                <a16:creationId xmlns:a16="http://schemas.microsoft.com/office/drawing/2014/main" id="{5B4A252E-78C9-4F76-98A4-A4B580AD072A}"/>
              </a:ext>
            </a:extLst>
          </p:cNvPr>
          <p:cNvSpPr>
            <a:spLocks noGrp="1"/>
          </p:cNvSpPr>
          <p:nvPr>
            <p:ph type="body" sz="quarter" idx="13"/>
          </p:nvPr>
        </p:nvSpPr>
        <p:spPr>
          <a:xfrm>
            <a:off x="7335235" y="1152000"/>
            <a:ext cx="3240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fr-FR" noProof="0" dirty="0"/>
              <a:t>Ajouter un pied de page</a:t>
            </a:r>
          </a:p>
        </p:txBody>
      </p:sp>
      <p:sp>
        <p:nvSpPr>
          <p:cNvPr id="6" name="Titr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9" name="Espace réservé du numéro de diapositive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8266545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948E38-8FB0-4E51-A01C-C88794372E50}"/>
              </a:ext>
            </a:extLst>
          </p:cNvPr>
          <p:cNvSpPr>
            <a:spLocks noGrp="1"/>
          </p:cNvSpPr>
          <p:nvPr>
            <p:ph idx="1"/>
          </p:nvPr>
        </p:nvSpPr>
        <p:spPr>
          <a:xfrm>
            <a:off x="432000" y="1152000"/>
            <a:ext cx="1908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p:nvPr>
        </p:nvSpPr>
        <p:spPr>
          <a:xfrm>
            <a:off x="2490809" y="1152525"/>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p:nvPr>
        </p:nvSpPr>
        <p:spPr>
          <a:xfrm>
            <a:off x="4549618" y="1152525"/>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p:nvPr>
        </p:nvSpPr>
        <p:spPr>
          <a:xfrm>
            <a:off x="6608427" y="1148060"/>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p:nvPr>
        </p:nvSpPr>
        <p:spPr>
          <a:xfrm>
            <a:off x="8667235" y="1152525"/>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fr-FR" noProof="0" dirty="0"/>
              <a:t>Ajouter un pied de page</a:t>
            </a:r>
          </a:p>
        </p:txBody>
      </p:sp>
      <p:sp>
        <p:nvSpPr>
          <p:cNvPr id="6" name="Titr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10" name="Espace réservé du numéro de diapositive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6253583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4860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4860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fr-FR" noProof="0" dirty="0"/>
              <a:t>Ajouter un pied de page</a:t>
            </a:r>
          </a:p>
        </p:txBody>
      </p:sp>
      <p:sp>
        <p:nvSpPr>
          <p:cNvPr id="6" name="Titr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9" name="Espace réservé du numéro de diapositive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10" name="Espace réservé du contenu 5">
            <a:extLst>
              <a:ext uri="{FF2B5EF4-FFF2-40B4-BE49-F238E27FC236}">
                <a16:creationId xmlns:a16="http://schemas.microsoft.com/office/drawing/2014/main" id="{484CD98A-64EE-42B1-9A8B-F495FEF2E9FE}"/>
              </a:ext>
            </a:extLst>
          </p:cNvPr>
          <p:cNvSpPr>
            <a:spLocks noGrp="1"/>
          </p:cNvSpPr>
          <p:nvPr>
            <p:ph sz="quarter" idx="4"/>
          </p:nvPr>
        </p:nvSpPr>
        <p:spPr>
          <a:xfrm>
            <a:off x="5715235" y="1581663"/>
            <a:ext cx="4786225" cy="4608000"/>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Espace réservé du texte 4">
            <a:extLst>
              <a:ext uri="{FF2B5EF4-FFF2-40B4-BE49-F238E27FC236}">
                <a16:creationId xmlns:a16="http://schemas.microsoft.com/office/drawing/2014/main" id="{99F7B39C-4DE9-4650-869E-0410A8E29AAA}"/>
              </a:ext>
            </a:extLst>
          </p:cNvPr>
          <p:cNvSpPr>
            <a:spLocks noGrp="1"/>
          </p:cNvSpPr>
          <p:nvPr>
            <p:ph type="body" sz="quarter" idx="3"/>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rtl="0"/>
            <a:r>
              <a:rPr lang="fr-FR" noProof="0"/>
              <a:t>Cliquez pour modifier les styles du texte du masque</a:t>
            </a:r>
          </a:p>
        </p:txBody>
      </p:sp>
    </p:spTree>
    <p:extLst>
      <p:ext uri="{BB962C8B-B14F-4D97-AF65-F5344CB8AC3E}">
        <p14:creationId xmlns:p14="http://schemas.microsoft.com/office/powerpoint/2010/main" val="26109422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fr-FR" noProof="0" dirty="0"/>
              <a:t>Ajouter un pied de page</a:t>
            </a:r>
          </a:p>
        </p:txBody>
      </p:sp>
      <p:sp>
        <p:nvSpPr>
          <p:cNvPr id="4" name="Espace réservé du numéro de diapositive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5" name="Titr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6" name="Espace réservé du texte 3">
            <a:extLst>
              <a:ext uri="{FF2B5EF4-FFF2-40B4-BE49-F238E27FC236}">
                <a16:creationId xmlns:a16="http://schemas.microsoft.com/office/drawing/2014/main" id="{E7336E73-8189-49DD-8813-80CD92FB570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7" name="Espace réservé du contenu 2">
            <a:extLst>
              <a:ext uri="{FF2B5EF4-FFF2-40B4-BE49-F238E27FC236}">
                <a16:creationId xmlns:a16="http://schemas.microsoft.com/office/drawing/2014/main" id="{6F8D5478-FA4F-48AE-8588-59081070B7D7}"/>
              </a:ext>
            </a:extLst>
          </p:cNvPr>
          <p:cNvSpPr>
            <a:spLocks noGrp="1"/>
          </p:cNvSpPr>
          <p:nvPr>
            <p:ph idx="1"/>
          </p:nvPr>
        </p:nvSpPr>
        <p:spPr>
          <a:xfrm>
            <a:off x="5183188" y="457201"/>
            <a:ext cx="5082602" cy="5403850"/>
          </a:xfrm>
        </p:spPr>
        <p:txBody>
          <a:bodyPr rtlCol="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192888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fr-FR" noProof="0" dirty="0"/>
              <a:t>Ajouter un pied de page</a:t>
            </a:r>
          </a:p>
        </p:txBody>
      </p:sp>
      <p:sp>
        <p:nvSpPr>
          <p:cNvPr id="4" name="Espace réservé du numéro de diapositive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5" name="Titr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6" name="Espace réservé du texte 3">
            <a:extLst>
              <a:ext uri="{FF2B5EF4-FFF2-40B4-BE49-F238E27FC236}">
                <a16:creationId xmlns:a16="http://schemas.microsoft.com/office/drawing/2014/main" id="{E7336E73-8189-49DD-8813-80CD92FB570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9" name="Espace réservé d’image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18100467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6" name="Espace réservé du numéro de diapositive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41160096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fr-FR" noProof="0" dirty="0"/>
              <a:t>Ajouter un pied de page</a:t>
            </a:r>
          </a:p>
        </p:txBody>
      </p:sp>
      <p:sp>
        <p:nvSpPr>
          <p:cNvPr id="4" name="Espace réservé du numéro de diapositive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4223760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accent4"/>
        </a:solidFill>
        <a:effectLst/>
      </p:bgPr>
    </p:bg>
    <p:spTree>
      <p:nvGrpSpPr>
        <p:cNvPr id="1" name=""/>
        <p:cNvGrpSpPr/>
        <p:nvPr/>
      </p:nvGrpSpPr>
      <p:grpSpPr>
        <a:xfrm>
          <a:off x="0" y="0"/>
          <a:ext cx="0" cy="0"/>
          <a:chOff x="0" y="0"/>
          <a:chExt cx="0" cy="0"/>
        </a:xfrm>
      </p:grpSpPr>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4" name="Groupe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rtlCol="0" anchor="b"/>
          <a:lstStyle>
            <a:lvl1pPr algn="r">
              <a:defRPr sz="6600">
                <a:solidFill>
                  <a:schemeClr val="bg1"/>
                </a:solidFill>
              </a:defRPr>
            </a:lvl1pPr>
          </a:lstStyle>
          <a:p>
            <a:pPr rtl="0"/>
            <a:r>
              <a:rPr lang="fr-FR" noProof="0" dirty="0"/>
              <a:t>Merci de votre attention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Nom complet</a:t>
            </a:r>
          </a:p>
        </p:txBody>
      </p:sp>
      <p:sp>
        <p:nvSpPr>
          <p:cNvPr id="19" name="Espace réservé du texte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Téléphone</a:t>
            </a:r>
          </a:p>
        </p:txBody>
      </p:sp>
      <p:sp>
        <p:nvSpPr>
          <p:cNvPr id="20" name="Espace réservé du texte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rtlCol="0"/>
          <a:lstStyle>
            <a:lvl1pPr marL="0" indent="0" algn="r">
              <a:buNone/>
              <a:defRPr sz="1600">
                <a:solidFill>
                  <a:schemeClr val="bg1"/>
                </a:solidFill>
              </a:defRPr>
            </a:lvl1pPr>
          </a:lstStyle>
          <a:p>
            <a:pPr lvl="0" rtl="0"/>
            <a:r>
              <a:rPr lang="fr-FR" noProof="0" dirty="0"/>
              <a:t>E-mail</a:t>
            </a:r>
          </a:p>
        </p:txBody>
      </p:sp>
      <p:sp>
        <p:nvSpPr>
          <p:cNvPr id="21" name="Espace réservé du texte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rtlCol="0"/>
          <a:lstStyle>
            <a:lvl1pPr marL="0" indent="0" algn="r">
              <a:buNone/>
              <a:defRPr sz="1600">
                <a:solidFill>
                  <a:schemeClr val="bg1"/>
                </a:solidFill>
              </a:defRPr>
            </a:lvl1pPr>
          </a:lstStyle>
          <a:p>
            <a:pPr lvl="0" rtl="0"/>
            <a:r>
              <a:rPr lang="fr-FR" noProof="0" dirty="0"/>
              <a:t>Site web</a:t>
            </a:r>
          </a:p>
        </p:txBody>
      </p:sp>
    </p:spTree>
    <p:extLst>
      <p:ext uri="{BB962C8B-B14F-4D97-AF65-F5344CB8AC3E}">
        <p14:creationId xmlns:p14="http://schemas.microsoft.com/office/powerpoint/2010/main" val="3403758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5" name="Groupe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37389030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784123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246" y="689472"/>
            <a:ext cx="2927753" cy="1736803"/>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25759896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67" b="1" i="0">
                <a:solidFill>
                  <a:srgbClr val="F2934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710551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29/03/2022</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765396371"/>
      </p:ext>
    </p:extLst>
  </p:cSld>
  <p:clrMapOvr>
    <a:masterClrMapping/>
  </p:clrMapOvr>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29/03/2022</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2158459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29/03/2022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594844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29/03/2022</a:t>
            </a:fld>
            <a:endParaRPr lang="fr-FR" dirty="0"/>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828198153"/>
      </p:ext>
    </p:extLst>
  </p:cSld>
  <p:clrMapOvr>
    <a:masterClrMapping/>
  </p:clrMapOvr>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29/03/2022</a:t>
            </a:fld>
            <a:endParaRPr lang="fr-FR" dirty="0"/>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Tree>
    <p:extLst>
      <p:ext uri="{BB962C8B-B14F-4D97-AF65-F5344CB8AC3E}">
        <p14:creationId xmlns:p14="http://schemas.microsoft.com/office/powerpoint/2010/main" val="5105042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6C561DA0-B814-4EF6-AE72-CCC3C5D5FDED}" type="datetimeFigureOut">
              <a:rPr lang="fr-FR" smtClean="0"/>
              <a:pPr/>
              <a:t>29/03/2022</a:t>
            </a:fld>
            <a:endParaRPr lang="fr-FR" dirty="0"/>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8427807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331129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103332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83665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3918155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009611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351985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71509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37091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547419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213280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404367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739221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576897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3473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243549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176241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004111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7846597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16519763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1711100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22671373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6036707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0120042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4936618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28775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9021132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2743910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6677175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523425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4006181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5642896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8081431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7340702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5066464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0330163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00052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Tree>
    <p:extLst>
      <p:ext uri="{BB962C8B-B14F-4D97-AF65-F5344CB8AC3E}">
        <p14:creationId xmlns:p14="http://schemas.microsoft.com/office/powerpoint/2010/main" val="28092100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7869383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8475454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7381039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6A4A60EE-9D13-3442-9796-E718C6343EC1}" type="datetime1">
              <a:rPr lang="fr-FR" cap="all" smtClean="0"/>
              <a:pPr/>
              <a:t>29/03/2022</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4656642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29/03/2022</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40739162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5E6183FC-BA60-7C49-ABF3-B50982741576}" type="datetime1">
              <a:rPr lang="fr-FR" cap="all" smtClean="0"/>
              <a:pPr/>
              <a:t>29/03/2022</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3405600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0597CDB5-73DC-8641-8CC1-FAD9379FD627}" type="datetime1">
              <a:rPr lang="fr-FR" cap="all" smtClean="0"/>
              <a:pPr/>
              <a:t>29/03/2022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8441604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8E1290DD-BE4D-794B-919C-D565D1B9C67D}" type="datetime1">
              <a:rPr lang="fr-FR" cap="all" smtClean="0"/>
              <a:pPr/>
              <a:t>29/03/2022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1766174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36000" y="336000"/>
            <a:ext cx="1920000" cy="1920000"/>
          </a:xfrm>
          <a:prstGeom prst="rect">
            <a:avLst/>
          </a:prstGeom>
        </p:spPr>
      </p:pic>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29/03/2022</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5423926" y="260648"/>
            <a:ext cx="6241025"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43177" y="437982"/>
            <a:ext cx="2680747" cy="1590273"/>
          </a:xfrm>
          <a:prstGeom prst="rect">
            <a:avLst/>
          </a:prstGeom>
        </p:spPr>
      </p:pic>
    </p:spTree>
    <p:extLst>
      <p:ext uri="{BB962C8B-B14F-4D97-AF65-F5344CB8AC3E}">
        <p14:creationId xmlns:p14="http://schemas.microsoft.com/office/powerpoint/2010/main" val="21004764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5F7325A3-5315-1B4B-A0D9-112471EB5837}" type="datetime1">
              <a:rPr lang="fr-FR" cap="all" smtClean="0"/>
              <a:pPr/>
              <a:t>29/03/2022</a:t>
            </a:fld>
            <a:endParaRPr lang="fr-FR" cap="all" dirty="0"/>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346459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Tree>
    <p:extLst>
      <p:ext uri="{BB962C8B-B14F-4D97-AF65-F5344CB8AC3E}">
        <p14:creationId xmlns:p14="http://schemas.microsoft.com/office/powerpoint/2010/main" val="9877459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29/03/2022</a:t>
            </a:fld>
            <a:endParaRPr lang="fr-FR" dirty="0"/>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246" y="689472"/>
            <a:ext cx="2927753" cy="1736803"/>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2345972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36000" y="336000"/>
            <a:ext cx="1920000" cy="1920000"/>
          </a:xfrm>
          <a:prstGeom prst="rect">
            <a:avLst/>
          </a:prstGeom>
        </p:spPr>
      </p:pic>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5423926" y="260648"/>
            <a:ext cx="6241025"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43177" y="437982"/>
            <a:ext cx="2680747" cy="1590273"/>
          </a:xfrm>
          <a:prstGeom prst="rect">
            <a:avLst/>
          </a:prstGeom>
        </p:spPr>
      </p:pic>
    </p:spTree>
    <p:extLst>
      <p:ext uri="{BB962C8B-B14F-4D97-AF65-F5344CB8AC3E}">
        <p14:creationId xmlns:p14="http://schemas.microsoft.com/office/powerpoint/2010/main" val="239760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200248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478100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246" y="689472"/>
            <a:ext cx="2927753" cy="1736803"/>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181242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517337751"/>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1746882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1779707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endParaRPr lang="fr-FR" dirty="0"/>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Organisme</a:t>
            </a: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481493137"/>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Organisme</a:t>
            </a: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Tree>
    <p:extLst>
      <p:ext uri="{BB962C8B-B14F-4D97-AF65-F5344CB8AC3E}">
        <p14:creationId xmlns:p14="http://schemas.microsoft.com/office/powerpoint/2010/main" val="217814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Organisme</a:t>
            </a:r>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1688969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38678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4571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4583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1061173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00966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1040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90445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15925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17726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79260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86047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04365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60831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578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104835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62056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2519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5733899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4426827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33711427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52694747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9394502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397778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628838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72165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2439036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66308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492845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531106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629565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669466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144247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36617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186601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907017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28710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4205485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834809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883823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97785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p:bg>
      <p:bgPr>
        <a:solidFill>
          <a:schemeClr val="accent4"/>
        </a:solidFill>
        <a:effectLst/>
      </p:bgPr>
    </p:bg>
    <p:spTree>
      <p:nvGrpSpPr>
        <p:cNvPr id="1" name=""/>
        <p:cNvGrpSpPr/>
        <p:nvPr/>
      </p:nvGrpSpPr>
      <p:grpSpPr>
        <a:xfrm>
          <a:off x="0" y="0"/>
          <a:ext cx="0" cy="0"/>
          <a:chOff x="0" y="0"/>
          <a:chExt cx="0" cy="0"/>
        </a:xfrm>
      </p:grpSpPr>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837446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e de titre avec image 2">
    <p:bg>
      <p:bgPr>
        <a:solidFill>
          <a:schemeClr val="accent4"/>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pied de page 5">
            <a:extLst>
              <a:ext uri="{FF2B5EF4-FFF2-40B4-BE49-F238E27FC236}">
                <a16:creationId xmlns:a16="http://schemas.microsoft.com/office/drawing/2014/main" id="{8183FF27-EC9A-4B3B-8FC8-8C0B22BAF41E}"/>
              </a:ext>
            </a:extLst>
          </p:cNvPr>
          <p:cNvSpPr>
            <a:spLocks noGrp="1"/>
          </p:cNvSpPr>
          <p:nvPr>
            <p:ph type="ftr" sz="quarter" idx="11"/>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1590342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sitive de séparation avec image">
    <p:bg>
      <p:bgPr>
        <a:solidFill>
          <a:schemeClr val="accent4"/>
        </a:solidFill>
        <a:effectLst/>
      </p:bgPr>
    </p:bg>
    <p:spTree>
      <p:nvGrpSpPr>
        <p:cNvPr id="1" name=""/>
        <p:cNvGrpSpPr/>
        <p:nvPr/>
      </p:nvGrpSpPr>
      <p:grpSpPr>
        <a:xfrm>
          <a:off x="0" y="0"/>
          <a:ext cx="0" cy="0"/>
          <a:chOff x="0" y="0"/>
          <a:chExt cx="0" cy="0"/>
        </a:xfrm>
      </p:grpSpPr>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241479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pie Grande introduction">
    <p:bg>
      <p:bgPr>
        <a:solidFill>
          <a:schemeClr val="bg1">
            <a:lumMod val="95000"/>
          </a:schemeClr>
        </a:solidFill>
        <a:effectLst/>
      </p:bgPr>
    </p:bg>
    <p:spTree>
      <p:nvGrpSpPr>
        <p:cNvPr id="1" name=""/>
        <p:cNvGrpSpPr/>
        <p:nvPr/>
      </p:nvGrpSpPr>
      <p:grpSpPr>
        <a:xfrm>
          <a:off x="0" y="0"/>
          <a:ext cx="0" cy="0"/>
          <a:chOff x="0" y="0"/>
          <a:chExt cx="0" cy="0"/>
        </a:xfrm>
      </p:grpSpPr>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12" name="Espace réservé du contenu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grpSp>
        <p:nvGrpSpPr>
          <p:cNvPr id="8" name="Groupe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2976129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s de pu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image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6" name="Espace réservé du texte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8" name="Espace réservé du texte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8" name="Espace réservé d’image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9" name="Espace réservé du texte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0" name="Espace réservé du texte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Espace réservé d’image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1" name="Espace réservé du texte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2" name="Espace réservé du texte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Espace réservé d’image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3" name="Espace réservé du texte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4" name="Espace réservé du texte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Espace réservé d’image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5" name="Espace réservé du texte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6" name="Espace réservé du texte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22" name="Espace réservé du numéro de diapositive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694234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s de puces x3">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Espace réservé d’image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6" name="Espace réservé du texte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7" name="Espace réservé du texte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Espace réservé d’image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8" name="Espace réservé du texte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9" name="Espace réservé du texte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Espace réservé d’image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20" name="Espace réservé du texte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21" name="Espace réservé du texte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25" name="Groupe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pied de page 4">
            <a:extLst>
              <a:ext uri="{FF2B5EF4-FFF2-40B4-BE49-F238E27FC236}">
                <a16:creationId xmlns:a16="http://schemas.microsoft.com/office/drawing/2014/main" id="{98468ABB-DAA1-4A8F-A65A-A0EADB7120F3}"/>
              </a:ext>
            </a:extLst>
          </p:cNvPr>
          <p:cNvSpPr>
            <a:spLocks noGrp="1"/>
          </p:cNvSpPr>
          <p:nvPr>
            <p:ph type="ftr" sz="quarter" idx="44"/>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767120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s de puces x4">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Espace réservé d’image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6" name="Espace réservé du texte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7" name="Espace réservé du texte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Espace réservé d’image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8" name="Espace réservé du texte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2</a:t>
            </a:r>
          </a:p>
        </p:txBody>
      </p:sp>
      <p:sp>
        <p:nvSpPr>
          <p:cNvPr id="19" name="Espace réservé du texte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Espace réservé d’image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25" name="Espace réservé du texte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3</a:t>
            </a:r>
          </a:p>
        </p:txBody>
      </p:sp>
      <p:sp>
        <p:nvSpPr>
          <p:cNvPr id="26" name="Espace réservé du texte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Espace réservé d’image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27" name="Espace réservé du texte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4</a:t>
            </a:r>
          </a:p>
        </p:txBody>
      </p:sp>
      <p:sp>
        <p:nvSpPr>
          <p:cNvPr id="28" name="Espace réservé du texte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20" name="Groupe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Espace réservé du pied de page 4">
            <a:extLst>
              <a:ext uri="{FF2B5EF4-FFF2-40B4-BE49-F238E27FC236}">
                <a16:creationId xmlns:a16="http://schemas.microsoft.com/office/drawing/2014/main" id="{98468ABB-DAA1-4A8F-A65A-A0EADB7120F3}"/>
              </a:ext>
            </a:extLst>
          </p:cNvPr>
          <p:cNvSpPr>
            <a:spLocks noGrp="1"/>
          </p:cNvSpPr>
          <p:nvPr>
            <p:ph type="ftr" sz="quarter" idx="44"/>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299759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2469834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duit numérique">
    <p:bg>
      <p:bgPr>
        <a:solidFill>
          <a:schemeClr val="bg1">
            <a:lumMod val="95000"/>
          </a:schemeClr>
        </a:solidFill>
        <a:effectLst/>
      </p:bgPr>
    </p:bg>
    <p:spTree>
      <p:nvGrpSpPr>
        <p:cNvPr id="1" name=""/>
        <p:cNvGrpSpPr/>
        <p:nvPr/>
      </p:nvGrpSpPr>
      <p:grpSpPr>
        <a:xfrm>
          <a:off x="0" y="0"/>
          <a:ext cx="0" cy="0"/>
          <a:chOff x="0" y="0"/>
          <a:chExt cx="0" cy="0"/>
        </a:xfrm>
      </p:grpSpPr>
      <p:sp>
        <p:nvSpPr>
          <p:cNvPr id="32" name="Espace réservé d’image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votre conception d’écran ici</a:t>
            </a:r>
          </a:p>
        </p:txBody>
      </p:sp>
      <p:pic>
        <p:nvPicPr>
          <p:cNvPr id="31" name="Imag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2" name="Groupe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Espace réservé du pied de page 4">
            <a:extLst>
              <a:ext uri="{FF2B5EF4-FFF2-40B4-BE49-F238E27FC236}">
                <a16:creationId xmlns:a16="http://schemas.microsoft.com/office/drawing/2014/main" id="{98468ABB-DAA1-4A8F-A65A-A0EADB7120F3}"/>
              </a:ext>
            </a:extLst>
          </p:cNvPr>
          <p:cNvSpPr>
            <a:spLocks noGrp="1"/>
          </p:cNvSpPr>
          <p:nvPr>
            <p:ph type="ftr" sz="quarter" idx="44"/>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rtlCol="0" anchor="b"/>
          <a:lstStyle>
            <a:lvl1pPr algn="l">
              <a:defRPr sz="4500">
                <a:solidFill>
                  <a:schemeClr val="bg1"/>
                </a:solidFill>
              </a:defRPr>
            </a:lvl1pPr>
          </a:lstStyle>
          <a:p>
            <a:pPr rtl="0"/>
            <a:r>
              <a:rPr lang="fr-FR" noProof="0" dirty="0"/>
              <a:t>Texte mis en relief</a:t>
            </a:r>
          </a:p>
        </p:txBody>
      </p:sp>
      <p:sp>
        <p:nvSpPr>
          <p:cNvPr id="24" name="Espace réservé du contenu 2">
            <a:extLst>
              <a:ext uri="{FF2B5EF4-FFF2-40B4-BE49-F238E27FC236}">
                <a16:creationId xmlns:a16="http://schemas.microsoft.com/office/drawing/2014/main" id="{5C5C3D10-5CD7-421D-B7BB-581518EF00DD}"/>
              </a:ext>
            </a:extLst>
          </p:cNvPr>
          <p:cNvSpPr>
            <a:spLocks noGrp="1"/>
          </p:cNvSpPr>
          <p:nvPr>
            <p:ph idx="1"/>
          </p:nvPr>
        </p:nvSpPr>
        <p:spPr>
          <a:xfrm>
            <a:off x="6866470" y="4608000"/>
            <a:ext cx="3863221" cy="1800000"/>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50261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ois sectio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6" name="Espace réservé du texte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8" name="Espace réservé du texte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Espace réservé d’image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9" name="Espace réservé du texte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0" name="Espace réservé du texte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Espace réservé d’image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1" name="Espace réservé du texte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2" name="Espace réservé du texte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16" name="Espace réservé du numéro de diapositive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5912673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nds nombres-Option 1">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14" name="Espace réservé du texte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3" name="Espace réservé du texte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1</a:t>
            </a:r>
          </a:p>
        </p:txBody>
      </p:sp>
      <p:sp>
        <p:nvSpPr>
          <p:cNvPr id="4" name="Espace réservé du contenu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2" name="Espace réservé du texte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fr-FR" noProof="0" dirty="0"/>
              <a:t>2</a:t>
            </a:r>
          </a:p>
        </p:txBody>
      </p:sp>
      <p:sp>
        <p:nvSpPr>
          <p:cNvPr id="8" name="Espace réservé du texte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fr-FR" noProof="0" dirty="0"/>
          </a:p>
        </p:txBody>
      </p:sp>
      <p:sp>
        <p:nvSpPr>
          <p:cNvPr id="15" name="Espace réservé du numéro de diapositive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2648363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nds nombres-Option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6" name="Espace réservé du texte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En-tête de section</a:t>
            </a:r>
          </a:p>
        </p:txBody>
      </p:sp>
      <p:sp>
        <p:nvSpPr>
          <p:cNvPr id="10" name="Espace réservé du texte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rtlCol="0"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1</a:t>
            </a:r>
          </a:p>
        </p:txBody>
      </p:sp>
      <p:sp>
        <p:nvSpPr>
          <p:cNvPr id="13" name="Espace réservé du contenu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Description de la section</a:t>
            </a:r>
          </a:p>
        </p:txBody>
      </p:sp>
      <p:sp>
        <p:nvSpPr>
          <p:cNvPr id="8" name="Espace réservé du texte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fr-FR" noProof="0" dirty="0"/>
              <a:t>En-tête de section</a:t>
            </a:r>
          </a:p>
        </p:txBody>
      </p:sp>
      <p:sp>
        <p:nvSpPr>
          <p:cNvPr id="11" name="Espace réservé du texte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rtl="0"/>
            <a:r>
              <a:rPr lang="fr-FR" noProof="0" dirty="0"/>
              <a:t>2</a:t>
            </a:r>
          </a:p>
        </p:txBody>
      </p:sp>
      <p:sp>
        <p:nvSpPr>
          <p:cNvPr id="14" name="Espace réservé du texte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Description de la section</a:t>
            </a:r>
          </a:p>
        </p:txBody>
      </p:sp>
      <p:sp>
        <p:nvSpPr>
          <p:cNvPr id="9" name="Espace réservé du texte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fr-FR" noProof="0" dirty="0"/>
              <a:t>En-tête de section</a:t>
            </a:r>
          </a:p>
        </p:txBody>
      </p:sp>
      <p:sp>
        <p:nvSpPr>
          <p:cNvPr id="12" name="Espace réservé du texte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rtl="0"/>
            <a:r>
              <a:rPr lang="fr-FR" noProof="0" dirty="0"/>
              <a:t>3</a:t>
            </a:r>
          </a:p>
        </p:txBody>
      </p:sp>
      <p:sp>
        <p:nvSpPr>
          <p:cNvPr id="15" name="Espace réservé du texte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Description de la section</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16" name="Espace réservé du numéro de diapositive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5799295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space de march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cxnSp>
        <p:nvCxnSpPr>
          <p:cNvPr id="6" name="Connecteur droit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texte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10" name="Espace réservé du texte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11" name="Espace réservé du texte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12" name="Espace réservé du texte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fr-FR" noProof="0" dirty="0"/>
              <a:t>Titre quadrant</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13" name="Espace réservé du numéro de diapositive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983029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onnes encadr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10" name="Espace réservé du contenu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fr-FR" noProof="0" dirty="0"/>
              <a:t>Titre de section 1</a:t>
            </a:r>
          </a:p>
        </p:txBody>
      </p:sp>
      <p:sp>
        <p:nvSpPr>
          <p:cNvPr id="6" name="Espace réservé du contenu 2">
            <a:extLst>
              <a:ext uri="{FF2B5EF4-FFF2-40B4-BE49-F238E27FC236}">
                <a16:creationId xmlns:a16="http://schemas.microsoft.com/office/drawing/2014/main" id="{D79DF38F-893A-4CE0-B168-9FAA1D01B8D7}"/>
              </a:ext>
            </a:extLst>
          </p:cNvPr>
          <p:cNvSpPr>
            <a:spLocks noGrp="1"/>
          </p:cNvSpPr>
          <p:nvPr>
            <p:ph idx="14"/>
          </p:nvPr>
        </p:nvSpPr>
        <p:spPr>
          <a:xfrm>
            <a:off x="432000" y="2448000"/>
            <a:ext cx="2919633"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4" name="Forme libre : Forme 13" title="Flèche">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Espace réservé du contenu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fr-FR" noProof="0" dirty="0"/>
              <a:t>Titre de section 2</a:t>
            </a:r>
          </a:p>
        </p:txBody>
      </p:sp>
      <p:sp>
        <p:nvSpPr>
          <p:cNvPr id="8" name="Espace réservé du contenu 2">
            <a:extLst>
              <a:ext uri="{FF2B5EF4-FFF2-40B4-BE49-F238E27FC236}">
                <a16:creationId xmlns:a16="http://schemas.microsoft.com/office/drawing/2014/main" id="{22F46232-3721-4BC5-BEB7-E61D878D79FA}"/>
              </a:ext>
            </a:extLst>
          </p:cNvPr>
          <p:cNvSpPr>
            <a:spLocks noGrp="1"/>
          </p:cNvSpPr>
          <p:nvPr>
            <p:ph idx="15"/>
          </p:nvPr>
        </p:nvSpPr>
        <p:spPr>
          <a:xfrm>
            <a:off x="4043801" y="2448000"/>
            <a:ext cx="2919633"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Forme libre : Forme 14" title="Flèche">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Espace réservé du contenu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fr-FR" noProof="0" dirty="0"/>
              <a:t>Titre de la section 3</a:t>
            </a:r>
          </a:p>
        </p:txBody>
      </p:sp>
      <p:sp>
        <p:nvSpPr>
          <p:cNvPr id="9" name="Espace réservé du contenu 2">
            <a:extLst>
              <a:ext uri="{FF2B5EF4-FFF2-40B4-BE49-F238E27FC236}">
                <a16:creationId xmlns:a16="http://schemas.microsoft.com/office/drawing/2014/main" id="{23CB58AD-849B-4714-8D57-C5C56343A24C}"/>
              </a:ext>
            </a:extLst>
          </p:cNvPr>
          <p:cNvSpPr>
            <a:spLocks noGrp="1"/>
          </p:cNvSpPr>
          <p:nvPr>
            <p:ph idx="16"/>
          </p:nvPr>
        </p:nvSpPr>
        <p:spPr>
          <a:xfrm>
            <a:off x="7655602" y="2448000"/>
            <a:ext cx="2919633"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13" name="Espace réservé du numéro de diapositive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615163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cxnSp>
        <p:nvCxnSpPr>
          <p:cNvPr id="13" name="Connecteur droit avec flèche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space réservé du texte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dirty="0"/>
              <a:t>Année</a:t>
            </a:r>
          </a:p>
        </p:txBody>
      </p:sp>
      <p:sp>
        <p:nvSpPr>
          <p:cNvPr id="15" name="Espace réservé du texte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6" name="Espace réservé du texte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7" name="Espace réservé du texte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8" name="Espace réservé du texte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19" name="Espace réservé du texte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dirty="0"/>
              <a:t>Année</a:t>
            </a:r>
          </a:p>
        </p:txBody>
      </p:sp>
      <p:sp>
        <p:nvSpPr>
          <p:cNvPr id="20" name="Espace réservé du texte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1" name="Espace réservé du texte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2" name="Espace réservé du texte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3" name="Espace réservé du texte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4" name="Espace réservé du texte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5" name="Espace réservé du texte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6" name="Espace réservé du texte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7" name="Espace réservé du texte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8" name="Espace réservé du texte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29" name="Espace réservé du texte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0" name="Espace réservé du texte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1" name="Espace réservé du texte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2" name="Espace réservé du texte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3" name="Espace réservé du texte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4" name="Espace réservé du texte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5" name="Espace réservé du texte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6" name="Espace réservé du texte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37" name="Espace réservé du texte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dirty="0"/>
              <a:t>MM</a:t>
            </a:r>
          </a:p>
        </p:txBody>
      </p:sp>
      <p:sp>
        <p:nvSpPr>
          <p:cNvPr id="40" name="Espace réservé du texte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fr-FR" noProof="0" dirty="0"/>
              <a:t>Titre de l’élément</a:t>
            </a:r>
          </a:p>
        </p:txBody>
      </p:sp>
      <p:sp>
        <p:nvSpPr>
          <p:cNvPr id="41" name="Espace réservé du texte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rtlCol="0"/>
          <a:lstStyle>
            <a:lvl1pPr marL="0" indent="0" algn="ctr">
              <a:buNone/>
              <a:defRPr sz="1200">
                <a:solidFill>
                  <a:schemeClr val="tx1">
                    <a:lumMod val="50000"/>
                    <a:lumOff val="50000"/>
                  </a:schemeClr>
                </a:solidFill>
              </a:defRPr>
            </a:lvl1pPr>
          </a:lstStyle>
          <a:p>
            <a:pPr lvl="0" rtl="0"/>
            <a:r>
              <a:rPr lang="fr-FR" noProof="0" dirty="0"/>
              <a:t>Mois, Année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38" name="Espace réservé du numéro de diapositive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504015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embres de l’équip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38" name="Espace réservé d’image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une image ici</a:t>
            </a:r>
          </a:p>
        </p:txBody>
      </p:sp>
      <p:sp>
        <p:nvSpPr>
          <p:cNvPr id="39" name="Espace réservé du texte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fr-FR" noProof="0" dirty="0"/>
              <a:t>Nom</a:t>
            </a:r>
          </a:p>
        </p:txBody>
      </p:sp>
      <p:sp>
        <p:nvSpPr>
          <p:cNvPr id="42" name="Espace réservé du texte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50000"/>
                    <a:lumOff val="50000"/>
                  </a:schemeClr>
                </a:solidFill>
              </a:defRPr>
            </a:lvl1pPr>
          </a:lstStyle>
          <a:p>
            <a:pPr lvl="0" rtl="0"/>
            <a:r>
              <a:rPr lang="fr-FR" noProof="0" dirty="0"/>
              <a:t>Courte biographie</a:t>
            </a:r>
          </a:p>
        </p:txBody>
      </p:sp>
      <p:sp>
        <p:nvSpPr>
          <p:cNvPr id="43" name="Espace réservé du texte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rtl="0">
              <a:buFont typeface="Arial" panose="020B0604020202020204" pitchFamily="34" charset="0"/>
              <a:buNone/>
              <a:defRPr sz="1400">
                <a:solidFill>
                  <a:schemeClr val="bg1">
                    <a:lumMod val="50000"/>
                  </a:schemeClr>
                </a:solidFill>
              </a:defRPr>
            </a:lvl1pPr>
          </a:lstStyle>
          <a:p>
            <a:pPr lvl="0" rtl="0"/>
            <a:r>
              <a:rPr lang="fr-FR" noProof="0" dirty="0"/>
              <a:t>Titre</a:t>
            </a:r>
          </a:p>
        </p:txBody>
      </p:sp>
      <p:sp>
        <p:nvSpPr>
          <p:cNvPr id="44" name="Espace réservé d’image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une image ici</a:t>
            </a:r>
          </a:p>
        </p:txBody>
      </p:sp>
      <p:sp>
        <p:nvSpPr>
          <p:cNvPr id="45" name="Espace réservé du texte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fr-FR" noProof="0" dirty="0"/>
              <a:t>Nom</a:t>
            </a:r>
          </a:p>
        </p:txBody>
      </p:sp>
      <p:sp>
        <p:nvSpPr>
          <p:cNvPr id="46" name="Espace réservé du texte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50000"/>
                    <a:lumOff val="50000"/>
                  </a:schemeClr>
                </a:solidFill>
              </a:defRPr>
            </a:lvl1pPr>
          </a:lstStyle>
          <a:p>
            <a:pPr lvl="0" rtl="0"/>
            <a:r>
              <a:rPr lang="fr-FR" noProof="0" dirty="0"/>
              <a:t>Courte biographie</a:t>
            </a:r>
          </a:p>
        </p:txBody>
      </p:sp>
      <p:sp>
        <p:nvSpPr>
          <p:cNvPr id="47" name="Espace réservé du texte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fr-FR" noProof="0" dirty="0"/>
              <a:t>Titre</a:t>
            </a:r>
          </a:p>
        </p:txBody>
      </p:sp>
      <p:sp>
        <p:nvSpPr>
          <p:cNvPr id="48" name="Espace réservé d’image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une image ici</a:t>
            </a:r>
          </a:p>
        </p:txBody>
      </p:sp>
      <p:sp>
        <p:nvSpPr>
          <p:cNvPr id="49" name="Espace réservé du texte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fr-FR" noProof="0" dirty="0"/>
              <a:t>Nom</a:t>
            </a:r>
          </a:p>
        </p:txBody>
      </p:sp>
      <p:sp>
        <p:nvSpPr>
          <p:cNvPr id="50" name="Espace réservé du texte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50000"/>
                    <a:lumOff val="50000"/>
                  </a:schemeClr>
                </a:solidFill>
              </a:defRPr>
            </a:lvl1pPr>
          </a:lstStyle>
          <a:p>
            <a:pPr lvl="0" rtl="0"/>
            <a:r>
              <a:rPr lang="fr-FR" noProof="0" dirty="0"/>
              <a:t>Courte biographie</a:t>
            </a:r>
          </a:p>
        </p:txBody>
      </p:sp>
      <p:sp>
        <p:nvSpPr>
          <p:cNvPr id="51" name="Espace réservé du texte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fr-FR" noProof="0" dirty="0"/>
              <a:t>Titre</a:t>
            </a:r>
          </a:p>
        </p:txBody>
      </p:sp>
      <p:sp>
        <p:nvSpPr>
          <p:cNvPr id="18" name="Espace réservé du numéro de diapositive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8096642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embres de l’équip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28" name="Espace réservé d’image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18" name="Espace réservé du texte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19" name="Espace réservé du texte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29" name="Espace réservé d’image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36" name="Espace réservé du texte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37" name="Espace réservé du texte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30" name="Espace réservé d’image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40" name="Espace réservé du texte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41" name="Espace réservé du texte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54" name="Espace réservé d’image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52" name="Espace réservé du texte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53" name="Espace réservé du texte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55" name="Espace réservé d’image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57" name="Espace réservé du texte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58" name="Espace réservé du texte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56" name="Espace réservé d’image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endParaRPr lang="fr-FR" noProof="0" dirty="0"/>
          </a:p>
        </p:txBody>
      </p:sp>
      <p:sp>
        <p:nvSpPr>
          <p:cNvPr id="59" name="Espace réservé du texte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rtlCol="0" anchor="b"/>
          <a:lstStyle>
            <a:lvl1pPr marL="0" indent="0" algn="l">
              <a:buFont typeface="Arial" panose="020B0604020202020204" pitchFamily="34" charset="0"/>
              <a:buNone/>
              <a:defRPr sz="2400"/>
            </a:lvl1pPr>
          </a:lstStyle>
          <a:p>
            <a:pPr lvl="0" rtl="0"/>
            <a:r>
              <a:rPr lang="fr-FR" noProof="0" dirty="0"/>
              <a:t>Nom complet</a:t>
            </a:r>
          </a:p>
        </p:txBody>
      </p:sp>
      <p:sp>
        <p:nvSpPr>
          <p:cNvPr id="60" name="Espace réservé du texte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rtlCol="0"/>
          <a:lstStyle>
            <a:lvl1pPr marL="0" indent="0" algn="l">
              <a:buNone/>
              <a:defRPr sz="1400">
                <a:solidFill>
                  <a:schemeClr val="tx1">
                    <a:lumMod val="50000"/>
                    <a:lumOff val="50000"/>
                  </a:schemeClr>
                </a:solidFill>
              </a:defRPr>
            </a:lvl1pPr>
          </a:lstStyle>
          <a:p>
            <a:pPr lvl="0" rtl="0"/>
            <a:r>
              <a:rPr lang="fr-FR" noProof="0" dirty="0"/>
              <a:t>Description de puce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24" name="Espace réservé du numéro de diapositive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606823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endParaRPr lang="fr-FR" noProof="0" dirty="0"/>
          </a:p>
        </p:txBody>
      </p:sp>
      <p:sp>
        <p:nvSpPr>
          <p:cNvPr id="5" name="Espace réservé du numéro de diapositive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65935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2851521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fr-FR" noProof="0" dirty="0"/>
          </a:p>
        </p:txBody>
      </p:sp>
      <p:sp>
        <p:nvSpPr>
          <p:cNvPr id="5" name="Titr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7" name="Espace réservé du numéro de diapositive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8" name="Espace réservé du contenu 2">
            <a:extLst>
              <a:ext uri="{FF2B5EF4-FFF2-40B4-BE49-F238E27FC236}">
                <a16:creationId xmlns:a16="http://schemas.microsoft.com/office/drawing/2014/main" id="{109829B2-67B8-42AF-A8F6-0483C504E33A}"/>
              </a:ext>
            </a:extLst>
          </p:cNvPr>
          <p:cNvSpPr>
            <a:spLocks noGrp="1"/>
          </p:cNvSpPr>
          <p:nvPr>
            <p:ph sz="half" idx="1"/>
          </p:nvPr>
        </p:nvSpPr>
        <p:spPr>
          <a:xfrm>
            <a:off x="432000" y="1197204"/>
            <a:ext cx="4865864" cy="4979759"/>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9" name="Espace réservé du contenu 3">
            <a:extLst>
              <a:ext uri="{FF2B5EF4-FFF2-40B4-BE49-F238E27FC236}">
                <a16:creationId xmlns:a16="http://schemas.microsoft.com/office/drawing/2014/main" id="{D0953015-A379-403E-8191-D885E217C757}"/>
              </a:ext>
            </a:extLst>
          </p:cNvPr>
          <p:cNvSpPr>
            <a:spLocks noGrp="1"/>
          </p:cNvSpPr>
          <p:nvPr>
            <p:ph sz="half" idx="2"/>
          </p:nvPr>
        </p:nvSpPr>
        <p:spPr>
          <a:xfrm>
            <a:off x="5709372" y="1197204"/>
            <a:ext cx="4865864" cy="4979759"/>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1819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948E38-8FB0-4E51-A01C-C88794372E50}"/>
              </a:ext>
            </a:extLst>
          </p:cNvPr>
          <p:cNvSpPr>
            <a:spLocks noGrp="1"/>
          </p:cNvSpPr>
          <p:nvPr>
            <p:ph idx="1"/>
          </p:nvPr>
        </p:nvSpPr>
        <p:spPr>
          <a:xfrm>
            <a:off x="432000" y="1152000"/>
            <a:ext cx="324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p:nvPr>
        </p:nvSpPr>
        <p:spPr>
          <a:xfrm>
            <a:off x="3883617" y="1152000"/>
            <a:ext cx="3240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Espace réservé du texte 10">
            <a:extLst>
              <a:ext uri="{FF2B5EF4-FFF2-40B4-BE49-F238E27FC236}">
                <a16:creationId xmlns:a16="http://schemas.microsoft.com/office/drawing/2014/main" id="{5B4A252E-78C9-4F76-98A4-A4B580AD072A}"/>
              </a:ext>
            </a:extLst>
          </p:cNvPr>
          <p:cNvSpPr>
            <a:spLocks noGrp="1"/>
          </p:cNvSpPr>
          <p:nvPr>
            <p:ph type="body" sz="quarter" idx="13"/>
          </p:nvPr>
        </p:nvSpPr>
        <p:spPr>
          <a:xfrm>
            <a:off x="7335235" y="1152000"/>
            <a:ext cx="3240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endParaRPr lang="fr-FR" noProof="0" dirty="0"/>
          </a:p>
        </p:txBody>
      </p:sp>
      <p:sp>
        <p:nvSpPr>
          <p:cNvPr id="6" name="Titr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9" name="Espace réservé du numéro de diapositive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4147141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948E38-8FB0-4E51-A01C-C88794372E50}"/>
              </a:ext>
            </a:extLst>
          </p:cNvPr>
          <p:cNvSpPr>
            <a:spLocks noGrp="1"/>
          </p:cNvSpPr>
          <p:nvPr>
            <p:ph idx="1"/>
          </p:nvPr>
        </p:nvSpPr>
        <p:spPr>
          <a:xfrm>
            <a:off x="432000" y="1152000"/>
            <a:ext cx="1908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p:nvPr>
        </p:nvSpPr>
        <p:spPr>
          <a:xfrm>
            <a:off x="2490809" y="1152525"/>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p:nvPr>
        </p:nvSpPr>
        <p:spPr>
          <a:xfrm>
            <a:off x="4549618" y="1152525"/>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p:nvPr>
        </p:nvSpPr>
        <p:spPr>
          <a:xfrm>
            <a:off x="6608427" y="1148060"/>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p:nvPr>
        </p:nvSpPr>
        <p:spPr>
          <a:xfrm>
            <a:off x="8667235" y="1152525"/>
            <a:ext cx="1908000" cy="5038725"/>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pied de page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endParaRPr lang="fr-FR" noProof="0" dirty="0"/>
          </a:p>
        </p:txBody>
      </p:sp>
      <p:sp>
        <p:nvSpPr>
          <p:cNvPr id="6" name="Titr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10" name="Espace réservé du numéro de diapositive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212245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4860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4860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fr-FR" noProof="0" dirty="0"/>
          </a:p>
        </p:txBody>
      </p:sp>
      <p:sp>
        <p:nvSpPr>
          <p:cNvPr id="6" name="Titr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rtlCol="0"/>
          <a:lstStyle/>
          <a:p>
            <a:pPr rtl="0"/>
            <a:r>
              <a:rPr lang="fr-FR" noProof="0"/>
              <a:t>Modifiez le style du titre</a:t>
            </a:r>
            <a:endParaRPr lang="fr-FR" noProof="0" dirty="0"/>
          </a:p>
        </p:txBody>
      </p:sp>
      <p:sp>
        <p:nvSpPr>
          <p:cNvPr id="9" name="Espace réservé du numéro de diapositive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10" name="Espace réservé du contenu 5">
            <a:extLst>
              <a:ext uri="{FF2B5EF4-FFF2-40B4-BE49-F238E27FC236}">
                <a16:creationId xmlns:a16="http://schemas.microsoft.com/office/drawing/2014/main" id="{484CD98A-64EE-42B1-9A8B-F495FEF2E9FE}"/>
              </a:ext>
            </a:extLst>
          </p:cNvPr>
          <p:cNvSpPr>
            <a:spLocks noGrp="1"/>
          </p:cNvSpPr>
          <p:nvPr>
            <p:ph sz="quarter" idx="4"/>
          </p:nvPr>
        </p:nvSpPr>
        <p:spPr>
          <a:xfrm>
            <a:off x="5715235" y="1581663"/>
            <a:ext cx="4786225" cy="4608000"/>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Espace réservé du texte 4">
            <a:extLst>
              <a:ext uri="{FF2B5EF4-FFF2-40B4-BE49-F238E27FC236}">
                <a16:creationId xmlns:a16="http://schemas.microsoft.com/office/drawing/2014/main" id="{99F7B39C-4DE9-4650-869E-0410A8E29AAA}"/>
              </a:ext>
            </a:extLst>
          </p:cNvPr>
          <p:cNvSpPr>
            <a:spLocks noGrp="1"/>
          </p:cNvSpPr>
          <p:nvPr>
            <p:ph type="body" sz="quarter" idx="3"/>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rtl="0"/>
            <a:r>
              <a:rPr lang="fr-FR" noProof="0"/>
              <a:t>Cliquez pour modifier les styles du texte du masque</a:t>
            </a:r>
          </a:p>
        </p:txBody>
      </p:sp>
    </p:spTree>
    <p:extLst>
      <p:ext uri="{BB962C8B-B14F-4D97-AF65-F5344CB8AC3E}">
        <p14:creationId xmlns:p14="http://schemas.microsoft.com/office/powerpoint/2010/main" val="1432543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endParaRPr lang="fr-FR" noProof="0" dirty="0"/>
          </a:p>
        </p:txBody>
      </p:sp>
      <p:sp>
        <p:nvSpPr>
          <p:cNvPr id="4" name="Espace réservé du numéro de diapositive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5" name="Titr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6" name="Espace réservé du texte 3">
            <a:extLst>
              <a:ext uri="{FF2B5EF4-FFF2-40B4-BE49-F238E27FC236}">
                <a16:creationId xmlns:a16="http://schemas.microsoft.com/office/drawing/2014/main" id="{E7336E73-8189-49DD-8813-80CD92FB570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7" name="Espace réservé du contenu 2">
            <a:extLst>
              <a:ext uri="{FF2B5EF4-FFF2-40B4-BE49-F238E27FC236}">
                <a16:creationId xmlns:a16="http://schemas.microsoft.com/office/drawing/2014/main" id="{6F8D5478-FA4F-48AE-8588-59081070B7D7}"/>
              </a:ext>
            </a:extLst>
          </p:cNvPr>
          <p:cNvSpPr>
            <a:spLocks noGrp="1"/>
          </p:cNvSpPr>
          <p:nvPr>
            <p:ph idx="1"/>
          </p:nvPr>
        </p:nvSpPr>
        <p:spPr>
          <a:xfrm>
            <a:off x="5183188" y="457201"/>
            <a:ext cx="5082602" cy="5403850"/>
          </a:xfrm>
        </p:spPr>
        <p:txBody>
          <a:bodyPr rtlCol="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705421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endParaRPr lang="fr-FR" noProof="0" dirty="0"/>
          </a:p>
        </p:txBody>
      </p:sp>
      <p:sp>
        <p:nvSpPr>
          <p:cNvPr id="4" name="Espace réservé du numéro de diapositive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5" name="Titr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6" name="Espace réservé du texte 3">
            <a:extLst>
              <a:ext uri="{FF2B5EF4-FFF2-40B4-BE49-F238E27FC236}">
                <a16:creationId xmlns:a16="http://schemas.microsoft.com/office/drawing/2014/main" id="{E7336E73-8189-49DD-8813-80CD92FB570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9" name="Espace réservé d’image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2588993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r-FR" noProof="0" dirty="0"/>
          </a:p>
        </p:txBody>
      </p:sp>
      <p:sp>
        <p:nvSpPr>
          <p:cNvPr id="6" name="Espace réservé du numéro de diapositive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143200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endParaRPr lang="fr-FR" noProof="0" dirty="0"/>
          </a:p>
        </p:txBody>
      </p:sp>
      <p:sp>
        <p:nvSpPr>
          <p:cNvPr id="4" name="Espace réservé du numéro de diapositive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97356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accent4"/>
        </a:solidFill>
        <a:effectLst/>
      </p:bgPr>
    </p:bg>
    <p:spTree>
      <p:nvGrpSpPr>
        <p:cNvPr id="1" name=""/>
        <p:cNvGrpSpPr/>
        <p:nvPr/>
      </p:nvGrpSpPr>
      <p:grpSpPr>
        <a:xfrm>
          <a:off x="0" y="0"/>
          <a:ext cx="0" cy="0"/>
          <a:chOff x="0" y="0"/>
          <a:chExt cx="0" cy="0"/>
        </a:xfrm>
      </p:grpSpPr>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4" name="Groupe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rtlCol="0" anchor="b"/>
          <a:lstStyle>
            <a:lvl1pPr algn="r">
              <a:defRPr sz="6600">
                <a:solidFill>
                  <a:schemeClr val="bg1"/>
                </a:solidFill>
              </a:defRPr>
            </a:lvl1pPr>
          </a:lstStyle>
          <a:p>
            <a:pPr rtl="0"/>
            <a:r>
              <a:rPr lang="fr-FR" noProof="0" dirty="0"/>
              <a:t>Merci de votre attention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Nom complet</a:t>
            </a:r>
          </a:p>
        </p:txBody>
      </p:sp>
      <p:sp>
        <p:nvSpPr>
          <p:cNvPr id="19" name="Espace réservé du texte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Téléphone</a:t>
            </a:r>
          </a:p>
        </p:txBody>
      </p:sp>
      <p:sp>
        <p:nvSpPr>
          <p:cNvPr id="20" name="Espace réservé du texte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rtlCol="0"/>
          <a:lstStyle>
            <a:lvl1pPr marL="0" indent="0" algn="r">
              <a:buNone/>
              <a:defRPr sz="1600">
                <a:solidFill>
                  <a:schemeClr val="bg1"/>
                </a:solidFill>
              </a:defRPr>
            </a:lvl1pPr>
          </a:lstStyle>
          <a:p>
            <a:pPr lvl="0" rtl="0"/>
            <a:r>
              <a:rPr lang="fr-FR" noProof="0" dirty="0"/>
              <a:t>E-mail</a:t>
            </a:r>
          </a:p>
        </p:txBody>
      </p:sp>
      <p:sp>
        <p:nvSpPr>
          <p:cNvPr id="21" name="Espace réservé du texte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rtlCol="0"/>
          <a:lstStyle>
            <a:lvl1pPr marL="0" indent="0" algn="r">
              <a:buNone/>
              <a:defRPr sz="1600">
                <a:solidFill>
                  <a:schemeClr val="bg1"/>
                </a:solidFill>
              </a:defRPr>
            </a:lvl1pPr>
          </a:lstStyle>
          <a:p>
            <a:pPr lvl="0" rtl="0"/>
            <a:r>
              <a:rPr lang="fr-FR" noProof="0" dirty="0"/>
              <a:t>Site web</a:t>
            </a:r>
          </a:p>
        </p:txBody>
      </p:sp>
    </p:spTree>
    <p:extLst>
      <p:ext uri="{BB962C8B-B14F-4D97-AF65-F5344CB8AC3E}">
        <p14:creationId xmlns:p14="http://schemas.microsoft.com/office/powerpoint/2010/main" val="14726430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5" name="Groupe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365693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4F8DEB0-A0E8-40C1-8F7F-1DAE020DFD78}" type="slidenum">
              <a:rPr lang="fr-FR" smtClean="0"/>
              <a:t>‹N°›</a:t>
            </a:fld>
            <a:endParaRPr lang="fr-FR"/>
          </a:p>
        </p:txBody>
      </p:sp>
    </p:spTree>
    <p:extLst>
      <p:ext uri="{BB962C8B-B14F-4D97-AF65-F5344CB8AC3E}">
        <p14:creationId xmlns:p14="http://schemas.microsoft.com/office/powerpoint/2010/main" val="17813253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2854226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67" b="1" i="0">
                <a:solidFill>
                  <a:srgbClr val="F2934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867006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p:bg>
      <p:bgPr>
        <a:solidFill>
          <a:schemeClr val="accent4"/>
        </a:solidFill>
        <a:effectLst/>
      </p:bgPr>
    </p:bg>
    <p:spTree>
      <p:nvGrpSpPr>
        <p:cNvPr id="1" name=""/>
        <p:cNvGrpSpPr/>
        <p:nvPr/>
      </p:nvGrpSpPr>
      <p:grpSpPr>
        <a:xfrm>
          <a:off x="0" y="0"/>
          <a:ext cx="0" cy="0"/>
          <a:chOff x="0" y="0"/>
          <a:chExt cx="0" cy="0"/>
        </a:xfrm>
      </p:grpSpPr>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7213624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apositive de titre avec image 2">
    <p:bg>
      <p:bgPr>
        <a:solidFill>
          <a:schemeClr val="accent4"/>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pied de page 5">
            <a:extLst>
              <a:ext uri="{FF2B5EF4-FFF2-40B4-BE49-F238E27FC236}">
                <a16:creationId xmlns:a16="http://schemas.microsoft.com/office/drawing/2014/main" id="{8183FF27-EC9A-4B3B-8FC8-8C0B22BAF41E}"/>
              </a:ext>
            </a:extLst>
          </p:cNvPr>
          <p:cNvSpPr>
            <a:spLocks noGrp="1"/>
          </p:cNvSpPr>
          <p:nvPr>
            <p:ph type="ftr" sz="quarter" idx="11"/>
          </p:nvPr>
        </p:nvSpPr>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3844165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apositive de séparation avec image">
    <p:bg>
      <p:bgPr>
        <a:solidFill>
          <a:schemeClr val="accent4"/>
        </a:solidFill>
        <a:effectLst/>
      </p:bgPr>
    </p:bg>
    <p:spTree>
      <p:nvGrpSpPr>
        <p:cNvPr id="1" name=""/>
        <p:cNvGrpSpPr/>
        <p:nvPr/>
      </p:nvGrpSpPr>
      <p:grpSpPr>
        <a:xfrm>
          <a:off x="0" y="0"/>
          <a:ext cx="0" cy="0"/>
          <a:chOff x="0" y="0"/>
          <a:chExt cx="0" cy="0"/>
        </a:xfrm>
      </p:grpSpPr>
      <p:sp>
        <p:nvSpPr>
          <p:cNvPr id="23" name="Espace réservé d’image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rtlCol="0" anchor="ctr"/>
          <a:lstStyle>
            <a:lvl1pPr marL="0" indent="0" algn="l">
              <a:spcBef>
                <a:spcPts val="0"/>
              </a:spcBef>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a:t>
            </a:r>
          </a:p>
          <a:p>
            <a:pPr rtl="0"/>
            <a:r>
              <a:rPr lang="fr-FR" noProof="0" dirty="0"/>
              <a:t>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3263034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pie Grande introduction">
    <p:bg>
      <p:bgPr>
        <a:solidFill>
          <a:schemeClr val="bg1">
            <a:lumMod val="95000"/>
          </a:schemeClr>
        </a:solidFill>
        <a:effectLst/>
      </p:bgPr>
    </p:bg>
    <p:spTree>
      <p:nvGrpSpPr>
        <p:cNvPr id="1" name=""/>
        <p:cNvGrpSpPr/>
        <p:nvPr/>
      </p:nvGrpSpPr>
      <p:grpSpPr>
        <a:xfrm>
          <a:off x="0" y="0"/>
          <a:ext cx="0" cy="0"/>
          <a:chOff x="0" y="0"/>
          <a:chExt cx="0" cy="0"/>
        </a:xfrm>
      </p:grpSpPr>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12" name="Espace réservé du contenu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grpSp>
        <p:nvGrpSpPr>
          <p:cNvPr id="8" name="Groupe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2181158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s de pu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rtlCol="0"/>
          <a:lstStyle>
            <a:lvl1pPr>
              <a:defRPr>
                <a:solidFill>
                  <a:schemeClr val="tx1">
                    <a:lumMod val="75000"/>
                    <a:lumOff val="25000"/>
                  </a:schemeClr>
                </a:solidFill>
              </a:defRPr>
            </a:lvl1pPr>
          </a:lstStyle>
          <a:p>
            <a:pPr rtl="0"/>
            <a:r>
              <a:rPr lang="fr-FR" noProof="0"/>
              <a:t>Modifiez le style du titre</a:t>
            </a:r>
            <a:endParaRPr lang="fr-FR" noProof="0" dirty="0"/>
          </a:p>
        </p:txBody>
      </p:sp>
      <p:sp>
        <p:nvSpPr>
          <p:cNvPr id="5" name="Espace réservé du texte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dirty="0"/>
              <a:t>Sous-titre</a:t>
            </a:r>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image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6" name="Espace réservé du texte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8" name="Espace réservé du texte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8" name="Espace réservé d’image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9" name="Espace réservé du texte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0" name="Espace réservé du texte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Espace réservé d’image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1" name="Espace réservé du texte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2" name="Espace réservé du texte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Espace réservé d’image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3" name="Espace réservé du texte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4" name="Espace réservé du texte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Espace réservé d’image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5" name="Espace réservé du texte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6" name="Espace réservé du texte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dirty="0"/>
              <a:t>Ajouter un pied de page</a:t>
            </a:r>
          </a:p>
        </p:txBody>
      </p:sp>
      <p:sp>
        <p:nvSpPr>
          <p:cNvPr id="22" name="Espace réservé du numéro de diapositive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rtlCol="0"/>
          <a:lstStyle/>
          <a:p>
            <a:pPr rtl="0"/>
            <a:r>
              <a:rPr lang="fr-FR" noProof="0" dirty="0"/>
              <a:t>page </a:t>
            </a:r>
            <a:fld id="{19B51A1E-902D-48AF-9020-955120F399B6}" type="slidenum">
              <a:rPr lang="fr-FR" b="1" i="1" noProof="0" smtClean="0"/>
              <a:pPr rtl="0"/>
              <a:t>‹N°›</a:t>
            </a:fld>
            <a:endParaRPr lang="fr-FR" b="1" i="1" noProof="0" dirty="0"/>
          </a:p>
        </p:txBody>
      </p:sp>
    </p:spTree>
    <p:extLst>
      <p:ext uri="{BB962C8B-B14F-4D97-AF65-F5344CB8AC3E}">
        <p14:creationId xmlns:p14="http://schemas.microsoft.com/office/powerpoint/2010/main" val="15069155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s de puces x3">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Espace réservé d’image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6" name="Espace réservé du texte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7" name="Espace réservé du texte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Espace réservé d’image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8" name="Espace réservé du texte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9" name="Espace réservé du texte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Espace réservé d’image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20" name="Espace réservé du texte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21" name="Espace réservé du texte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25" name="Groupe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pied de page 4">
            <a:extLst>
              <a:ext uri="{FF2B5EF4-FFF2-40B4-BE49-F238E27FC236}">
                <a16:creationId xmlns:a16="http://schemas.microsoft.com/office/drawing/2014/main" id="{98468ABB-DAA1-4A8F-A65A-A0EADB7120F3}"/>
              </a:ext>
            </a:extLst>
          </p:cNvPr>
          <p:cNvSpPr>
            <a:spLocks noGrp="1"/>
          </p:cNvSpPr>
          <p:nvPr>
            <p:ph type="ftr" sz="quarter" idx="44"/>
          </p:nvPr>
        </p:nvSpPr>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7199932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s de puces x4">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Espace réservé d’image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6" name="Espace réservé du texte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1</a:t>
            </a:r>
          </a:p>
        </p:txBody>
      </p:sp>
      <p:sp>
        <p:nvSpPr>
          <p:cNvPr id="17" name="Espace réservé du texte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Espace réservé d’image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18" name="Espace réservé du texte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2</a:t>
            </a:r>
          </a:p>
        </p:txBody>
      </p:sp>
      <p:sp>
        <p:nvSpPr>
          <p:cNvPr id="19" name="Espace réservé du texte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Espace réservé d’image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25" name="Espace réservé du texte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3</a:t>
            </a:r>
          </a:p>
        </p:txBody>
      </p:sp>
      <p:sp>
        <p:nvSpPr>
          <p:cNvPr id="26" name="Espace réservé du texte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Espace réservé d’image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Ajouter</a:t>
            </a:r>
          </a:p>
          <a:p>
            <a:pPr marL="266700" lvl="0" indent="-266700" algn="ctr" rtl="0"/>
            <a:r>
              <a:rPr lang="fr-FR" noProof="0" dirty="0"/>
              <a:t>Image</a:t>
            </a:r>
          </a:p>
        </p:txBody>
      </p:sp>
      <p:sp>
        <p:nvSpPr>
          <p:cNvPr id="27" name="Espace réservé du texte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dirty="0"/>
              <a:t>Puce 4</a:t>
            </a:r>
          </a:p>
        </p:txBody>
      </p:sp>
      <p:sp>
        <p:nvSpPr>
          <p:cNvPr id="28" name="Espace réservé du texte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fr-FR" noProof="0" dirty="0"/>
              <a:t>Description de puce</a:t>
            </a:r>
          </a:p>
        </p:txBody>
      </p:sp>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20" name="Groupe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Espace réservé du pied de page 4">
            <a:extLst>
              <a:ext uri="{FF2B5EF4-FFF2-40B4-BE49-F238E27FC236}">
                <a16:creationId xmlns:a16="http://schemas.microsoft.com/office/drawing/2014/main" id="{98468ABB-DAA1-4A8F-A65A-A0EADB7120F3}"/>
              </a:ext>
            </a:extLst>
          </p:cNvPr>
          <p:cNvSpPr>
            <a:spLocks noGrp="1"/>
          </p:cNvSpPr>
          <p:nvPr>
            <p:ph type="ftr" sz="quarter" idx="44"/>
          </p:nvPr>
        </p:nvSpPr>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rtlCol="0" anchor="b"/>
          <a:lstStyle>
            <a:lvl1pPr algn="r">
              <a:defRPr sz="4500">
                <a:solidFill>
                  <a:schemeClr val="bg1"/>
                </a:solidFill>
              </a:defRPr>
            </a:lvl1pPr>
          </a:lstStyle>
          <a:p>
            <a:pPr rtl="0"/>
            <a:r>
              <a:rPr lang="fr-FR" noProof="0" dirty="0"/>
              <a:t>Titre de diapositive de séparation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8833947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duit numérique">
    <p:bg>
      <p:bgPr>
        <a:solidFill>
          <a:schemeClr val="bg1">
            <a:lumMod val="95000"/>
          </a:schemeClr>
        </a:solidFill>
        <a:effectLst/>
      </p:bgPr>
    </p:bg>
    <p:spTree>
      <p:nvGrpSpPr>
        <p:cNvPr id="1" name=""/>
        <p:cNvGrpSpPr/>
        <p:nvPr/>
      </p:nvGrpSpPr>
      <p:grpSpPr>
        <a:xfrm>
          <a:off x="0" y="0"/>
          <a:ext cx="0" cy="0"/>
          <a:chOff x="0" y="0"/>
          <a:chExt cx="0" cy="0"/>
        </a:xfrm>
      </p:grpSpPr>
      <p:sp>
        <p:nvSpPr>
          <p:cNvPr id="32" name="Espace réservé d’image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Insérez ou glissez-déplacez votre conception d’écran ici</a:t>
            </a:r>
          </a:p>
        </p:txBody>
      </p:sp>
      <p:pic>
        <p:nvPicPr>
          <p:cNvPr id="31" name="Imag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Espace réservé d’image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rtlCol="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rtl="0"/>
            <a:r>
              <a:rPr lang="fr-FR" noProof="0" dirty="0"/>
              <a:t>Insérez ou glissez-déplacez la photo </a:t>
            </a:r>
            <a:br>
              <a:rPr lang="fr-FR" noProof="0" dirty="0"/>
            </a:br>
            <a:r>
              <a:rPr lang="fr-FR" noProof="0" dirty="0"/>
              <a:t>puis sélectionnez Mettre à l’arrière-plan pour obtenir un effet de superposition</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2" name="Groupe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Espace réservé du pied de page 4">
            <a:extLst>
              <a:ext uri="{FF2B5EF4-FFF2-40B4-BE49-F238E27FC236}">
                <a16:creationId xmlns:a16="http://schemas.microsoft.com/office/drawing/2014/main" id="{98468ABB-DAA1-4A8F-A65A-A0EADB7120F3}"/>
              </a:ext>
            </a:extLst>
          </p:cNvPr>
          <p:cNvSpPr>
            <a:spLocks noGrp="1"/>
          </p:cNvSpPr>
          <p:nvPr>
            <p:ph type="ftr" sz="quarter" idx="44"/>
          </p:nvPr>
        </p:nvSpPr>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rtlCol="0"/>
          <a:lstStyle/>
          <a:p>
            <a:pPr rtl="0"/>
            <a:r>
              <a:rPr lang="fr-FR" noProof="0" dirty="0"/>
              <a:t>page </a:t>
            </a:r>
            <a:fld id="{19B51A1E-902D-48AF-9020-955120F399B6}" type="slidenum">
              <a:rPr lang="fr-FR" b="1" i="1" noProof="0" smtClean="0"/>
              <a:pPr rtl="0"/>
              <a:t>‹N°›</a:t>
            </a:fld>
            <a:endParaRPr lang="fr-FR" b="1" i="1" noProof="0" dirty="0"/>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rtlCol="0" anchor="b"/>
          <a:lstStyle>
            <a:lvl1pPr algn="l">
              <a:defRPr sz="4500">
                <a:solidFill>
                  <a:schemeClr val="bg1"/>
                </a:solidFill>
              </a:defRPr>
            </a:lvl1pPr>
          </a:lstStyle>
          <a:p>
            <a:pPr rtl="0"/>
            <a:r>
              <a:rPr lang="fr-FR" noProof="0" dirty="0"/>
              <a:t>Texte mis en relief</a:t>
            </a:r>
          </a:p>
        </p:txBody>
      </p:sp>
      <p:sp>
        <p:nvSpPr>
          <p:cNvPr id="24" name="Espace réservé du contenu 2">
            <a:extLst>
              <a:ext uri="{FF2B5EF4-FFF2-40B4-BE49-F238E27FC236}">
                <a16:creationId xmlns:a16="http://schemas.microsoft.com/office/drawing/2014/main" id="{5C5C3D10-5CD7-421D-B7BB-581518EF00DD}"/>
              </a:ext>
            </a:extLst>
          </p:cNvPr>
          <p:cNvSpPr>
            <a:spLocks noGrp="1"/>
          </p:cNvSpPr>
          <p:nvPr>
            <p:ph idx="1"/>
          </p:nvPr>
        </p:nvSpPr>
        <p:spPr>
          <a:xfrm>
            <a:off x="6866470" y="4608000"/>
            <a:ext cx="3863221" cy="1800000"/>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4233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slideLayout" Target="../slideLayouts/slideLayout61.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slideLayout" Target="../slideLayouts/slideLayout162.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41" Type="http://schemas.openxmlformats.org/officeDocument/2006/relationships/slideLayout" Target="../slideLayouts/slideLayout161.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4" Type="http://schemas.openxmlformats.org/officeDocument/2006/relationships/image" Target="../media/image5.png"/><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image" Target="../media/image3.png"/><Relationship Id="rId5" Type="http://schemas.openxmlformats.org/officeDocument/2006/relationships/slideLayout" Target="../slideLayouts/slideLayout167.xml"/><Relationship Id="rId10" Type="http://schemas.openxmlformats.org/officeDocument/2006/relationships/image" Target="../media/image1.png"/><Relationship Id="rId4" Type="http://schemas.openxmlformats.org/officeDocument/2006/relationships/slideLayout" Target="../slideLayouts/slideLayout166.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8DEB0-A0E8-40C1-8F7F-1DAE020DFD78}" type="slidenum">
              <a:rPr lang="fr-FR" smtClean="0"/>
              <a:t>‹N°›</a:t>
            </a:fld>
            <a:endParaRPr lang="fr-FR"/>
          </a:p>
        </p:txBody>
      </p:sp>
    </p:spTree>
    <p:extLst>
      <p:ext uri="{BB962C8B-B14F-4D97-AF65-F5344CB8AC3E}">
        <p14:creationId xmlns:p14="http://schemas.microsoft.com/office/powerpoint/2010/main" val="213607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563835" y="240001"/>
            <a:ext cx="809143" cy="479999"/>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spTree>
    <p:extLst>
      <p:ext uri="{BB962C8B-B14F-4D97-AF65-F5344CB8AC3E}">
        <p14:creationId xmlns:p14="http://schemas.microsoft.com/office/powerpoint/2010/main" val="30659762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10477247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Lst>
  <p:hf sldNum="0"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fr-FR" noProof="0" dirty="0"/>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pPr rtl="0"/>
            <a:r>
              <a:rPr lang="fr-FR" noProof="0" dirty="0"/>
              <a:t>page </a:t>
            </a:r>
            <a:fld id="{19B51A1E-902D-48AF-9020-955120F399B6}" type="slidenum">
              <a:rPr lang="fr-FR" b="1" i="1" noProof="0" smtClean="0"/>
              <a:pPr rtl="0"/>
              <a:t>‹N°›</a:t>
            </a:fld>
            <a:endParaRPr lang="fr-FR" b="1" i="1" noProof="0" dirty="0"/>
          </a:p>
        </p:txBody>
      </p:sp>
      <p:sp>
        <p:nvSpPr>
          <p:cNvPr id="11" name="Zone de texte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rtl="0">
              <a:lnSpc>
                <a:spcPts val="1400"/>
              </a:lnSpc>
            </a:pPr>
            <a:r>
              <a:rPr lang="fr-FR" sz="2400" b="1" spc="-150" noProof="0" dirty="0" err="1">
                <a:solidFill>
                  <a:schemeClr val="accent1"/>
                </a:solidFill>
              </a:rPr>
              <a:t>Contoso</a:t>
            </a:r>
            <a:r>
              <a:rPr lang="fr-FR" sz="2400" b="1" spc="-150" baseline="0" noProof="0" dirty="0">
                <a:solidFill>
                  <a:schemeClr val="tx1">
                    <a:lumMod val="50000"/>
                    <a:lumOff val="50000"/>
                  </a:schemeClr>
                </a:solidFill>
              </a:rPr>
              <a:t/>
            </a:r>
            <a:br>
              <a:rPr lang="fr-FR" sz="2400" b="1" spc="-150" baseline="0" noProof="0" dirty="0">
                <a:solidFill>
                  <a:schemeClr val="tx1">
                    <a:lumMod val="50000"/>
                    <a:lumOff val="50000"/>
                  </a:schemeClr>
                </a:solidFill>
              </a:rPr>
            </a:br>
            <a:r>
              <a:rPr lang="fr-FR" sz="1000" b="0" spc="0" noProof="0" dirty="0">
                <a:solidFill>
                  <a:schemeClr val="tx1">
                    <a:lumMod val="50000"/>
                    <a:lumOff val="50000"/>
                  </a:schemeClr>
                </a:solidFill>
              </a:rPr>
              <a:t>Pharmaceuticals</a:t>
            </a:r>
            <a:endParaRPr lang="fr-FR" sz="1000" b="0" spc="0" baseline="0" noProof="0" dirty="0">
              <a:solidFill>
                <a:schemeClr val="tx1">
                  <a:lumMod val="50000"/>
                  <a:lumOff val="50000"/>
                </a:schemeClr>
              </a:solidFill>
            </a:endParaRPr>
          </a:p>
        </p:txBody>
      </p:sp>
    </p:spTree>
    <p:extLst>
      <p:ext uri="{BB962C8B-B14F-4D97-AF65-F5344CB8AC3E}">
        <p14:creationId xmlns:p14="http://schemas.microsoft.com/office/powerpoint/2010/main" val="58226761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Lst>
  <p:hf sldNum="0"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pPr rtl="0"/>
            <a:r>
              <a:rPr lang="fr-FR" noProof="0" dirty="0"/>
              <a:t>page </a:t>
            </a:r>
            <a:fld id="{19B51A1E-902D-48AF-9020-955120F399B6}" type="slidenum">
              <a:rPr lang="fr-FR" b="1" i="1" noProof="0" smtClean="0"/>
              <a:pPr rtl="0"/>
              <a:t>‹N°›</a:t>
            </a:fld>
            <a:endParaRPr lang="fr-FR" b="1" i="1" noProof="0" dirty="0"/>
          </a:p>
        </p:txBody>
      </p:sp>
      <p:sp>
        <p:nvSpPr>
          <p:cNvPr id="11" name="Zone de texte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rtl="0">
              <a:lnSpc>
                <a:spcPts val="1400"/>
              </a:lnSpc>
            </a:pPr>
            <a:r>
              <a:rPr lang="fr-FR" sz="2400" b="1" spc="-150" noProof="0" dirty="0" err="1">
                <a:solidFill>
                  <a:schemeClr val="accent1"/>
                </a:solidFill>
              </a:rPr>
              <a:t>Contoso</a:t>
            </a:r>
            <a:r>
              <a:rPr lang="fr-FR" sz="2400" b="1" spc="-150" baseline="0" noProof="0" dirty="0">
                <a:solidFill>
                  <a:schemeClr val="tx1">
                    <a:lumMod val="50000"/>
                    <a:lumOff val="50000"/>
                  </a:schemeClr>
                </a:solidFill>
              </a:rPr>
              <a:t/>
            </a:r>
            <a:br>
              <a:rPr lang="fr-FR" sz="2400" b="1" spc="-150" baseline="0" noProof="0" dirty="0">
                <a:solidFill>
                  <a:schemeClr val="tx1">
                    <a:lumMod val="50000"/>
                    <a:lumOff val="50000"/>
                  </a:schemeClr>
                </a:solidFill>
              </a:rPr>
            </a:br>
            <a:r>
              <a:rPr lang="fr-FR" sz="1000" b="0" spc="0" noProof="0" dirty="0">
                <a:solidFill>
                  <a:schemeClr val="tx1">
                    <a:lumMod val="50000"/>
                    <a:lumOff val="50000"/>
                  </a:schemeClr>
                </a:solidFill>
              </a:rPr>
              <a:t>Pharmaceuticals</a:t>
            </a:r>
            <a:endParaRPr lang="fr-FR" sz="1000" b="0" spc="0" baseline="0" noProof="0" dirty="0">
              <a:solidFill>
                <a:schemeClr val="tx1">
                  <a:lumMod val="50000"/>
                  <a:lumOff val="50000"/>
                </a:schemeClr>
              </a:solidFill>
            </a:endParaRPr>
          </a:p>
        </p:txBody>
      </p:sp>
    </p:spTree>
    <p:extLst>
      <p:ext uri="{BB962C8B-B14F-4D97-AF65-F5344CB8AC3E}">
        <p14:creationId xmlns:p14="http://schemas.microsoft.com/office/powerpoint/2010/main" val="353705483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29/03/2022</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74804827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pPr/>
              <a:t>29/03/2022</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563835" y="240001"/>
            <a:ext cx="809143" cy="479999"/>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spTree>
    <p:extLst>
      <p:ext uri="{BB962C8B-B14F-4D97-AF65-F5344CB8AC3E}">
        <p14:creationId xmlns:p14="http://schemas.microsoft.com/office/powerpoint/2010/main" val="62604148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79.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91.xml"/><Relationship Id="rId5" Type="http://schemas.openxmlformats.org/officeDocument/2006/relationships/image" Target="../media/image13.png"/><Relationship Id="rId4" Type="http://schemas.openxmlformats.org/officeDocument/2006/relationships/hyperlink" Target="https://www.legifrance.gouv.fr/jorf/id/JORFTEXT00003936402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87.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9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8.png"/><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9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9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png"/><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3" Type="http://schemas.openxmlformats.org/officeDocument/2006/relationships/hyperlink" Target="http://www.yschools.fr/" TargetMode="External"/><Relationship Id="rId2" Type="http://schemas.openxmlformats.org/officeDocument/2006/relationships/image" Target="../media/image51.png"/><Relationship Id="rId1" Type="http://schemas.openxmlformats.org/officeDocument/2006/relationships/slideLayout" Target="../slideLayouts/slideLayout91.xml"/><Relationship Id="rId5" Type="http://schemas.openxmlformats.org/officeDocument/2006/relationships/image" Target="../media/image52.png"/><Relationship Id="rId4" Type="http://schemas.openxmlformats.org/officeDocument/2006/relationships/hyperlink" Target="http://www.pfep.yschools.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1.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opcoep.fr/ressources/centre-ressources/criteres/criteres-opcoep-cab-medicaux.pdf" TargetMode="External"/><Relationship Id="rId1" Type="http://schemas.openxmlformats.org/officeDocument/2006/relationships/slideLayout" Target="../slideLayouts/slideLayout79.xml"/><Relationship Id="rId6" Type="http://schemas.openxmlformats.org/officeDocument/2006/relationships/image" Target="../media/image52.png"/><Relationship Id="rId5" Type="http://schemas.openxmlformats.org/officeDocument/2006/relationships/image" Target="../media/image58.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mailto:sant&#233;@yschools.fr" TargetMode="External"/><Relationship Id="rId2" Type="http://schemas.openxmlformats.org/officeDocument/2006/relationships/hyperlink" Target="mailto:contact@assistant-medical.com" TargetMode="External"/><Relationship Id="rId1" Type="http://schemas.openxmlformats.org/officeDocument/2006/relationships/slideLayout" Target="../slideLayouts/slideLayout116.xml"/><Relationship Id="rId6" Type="http://schemas.openxmlformats.org/officeDocument/2006/relationships/comments" Target="../comments/comment1.xml"/><Relationship Id="rId5" Type="http://schemas.openxmlformats.org/officeDocument/2006/relationships/image" Target="../media/image5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hyperlink" Target="mailto:DAM-CPAM891@assurance-maladie.fr" TargetMode="External"/><Relationship Id="rId3" Type="http://schemas.openxmlformats.org/officeDocument/2006/relationships/hyperlink" Target="mailto:dam.cpam-doubs@assurance-maladie.fr" TargetMode="External"/><Relationship Id="rId7" Type="http://schemas.openxmlformats.org/officeDocument/2006/relationships/hyperlink" Target="mailto:reps.cpam-macon@assurance-maladie.fr" TargetMode="External"/><Relationship Id="rId2" Type="http://schemas.openxmlformats.org/officeDocument/2006/relationships/hyperlink" Target="mailto:delegues.assurance.maladie.cpam-cote-or@assurance-maladie.fr" TargetMode="External"/><Relationship Id="rId1" Type="http://schemas.openxmlformats.org/officeDocument/2006/relationships/slideLayout" Target="../slideLayouts/slideLayout142.xml"/><Relationship Id="rId6" Type="http://schemas.openxmlformats.org/officeDocument/2006/relationships/hyperlink" Target="mailto:dam.cpam-haute-saone@assurance-maladie.fr" TargetMode="External"/><Relationship Id="rId5" Type="http://schemas.openxmlformats.org/officeDocument/2006/relationships/hyperlink" Target="mailto:dam.cpam-nievre@assurance-maladie.fr" TargetMode="External"/><Relationship Id="rId4" Type="http://schemas.openxmlformats.org/officeDocument/2006/relationships/hyperlink" Target="mailto:accompagnement-ps-fe.cpam-jura@assurance-maladie.fr" TargetMode="External"/><Relationship Id="rId9" Type="http://schemas.openxmlformats.org/officeDocument/2006/relationships/hyperlink" Target="mailto:dam.cpam-territoire-de-belfort@assurance-maladie.f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ourgogne-franche-comte.paps.sante.fr/" TargetMode="External"/><Relationship Id="rId2" Type="http://schemas.openxmlformats.org/officeDocument/2006/relationships/hyperlink" Target="mailto:bfc@guichet-unique.sante.fr" TargetMode="External"/><Relationship Id="rId1" Type="http://schemas.openxmlformats.org/officeDocument/2006/relationships/slideLayout" Target="../slideLayouts/slideLayout16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www.placetoubi.f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2" name="ZoneTexte 1"/>
          <p:cNvSpPr txBox="1"/>
          <p:nvPr/>
        </p:nvSpPr>
        <p:spPr>
          <a:xfrm>
            <a:off x="2019457" y="3267976"/>
            <a:ext cx="8448939" cy="1077218"/>
          </a:xfrm>
          <a:prstGeom prst="rect">
            <a:avLst/>
          </a:prstGeom>
          <a:noFill/>
        </p:spPr>
        <p:txBody>
          <a:bodyPr wrap="square" rtlCol="0">
            <a:spAutoFit/>
          </a:bodyPr>
          <a:lstStyle/>
          <a:p>
            <a:pPr algn="ctr"/>
            <a:r>
              <a:rPr lang="fr-FR" sz="3200" b="1" dirty="0"/>
              <a:t>Webinaire régional</a:t>
            </a:r>
          </a:p>
          <a:p>
            <a:pPr algn="ctr"/>
            <a:r>
              <a:rPr lang="fr-FR" sz="3200" b="1" dirty="0"/>
              <a:t>« ASSISTANTS MEDICAUX »</a:t>
            </a:r>
          </a:p>
        </p:txBody>
      </p:sp>
      <p:pic>
        <p:nvPicPr>
          <p:cNvPr id="10" name="Image 9">
            <a:extLst>
              <a:ext uri="{FF2B5EF4-FFF2-40B4-BE49-F238E27FC236}">
                <a16:creationId xmlns:a16="http://schemas.microsoft.com/office/drawing/2014/main" id="{10380E34-E073-4570-BA53-F31B01FAD9F9}"/>
              </a:ext>
            </a:extLst>
          </p:cNvPr>
          <p:cNvPicPr>
            <a:picLocks noChangeAspect="1"/>
          </p:cNvPicPr>
          <p:nvPr/>
        </p:nvPicPr>
        <p:blipFill>
          <a:blip r:embed="rId3"/>
          <a:stretch>
            <a:fillRect/>
          </a:stretch>
        </p:blipFill>
        <p:spPr>
          <a:xfrm>
            <a:off x="9718285" y="4800715"/>
            <a:ext cx="1500221" cy="1627395"/>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168" y="4712236"/>
            <a:ext cx="2860686" cy="1804355"/>
          </a:xfrm>
          <a:prstGeom prst="rect">
            <a:avLst/>
          </a:prstGeom>
        </p:spPr>
      </p:pic>
      <p:pic>
        <p:nvPicPr>
          <p:cNvPr id="3" name="Image 2"/>
          <p:cNvPicPr>
            <a:picLocks noChangeAspect="1"/>
          </p:cNvPicPr>
          <p:nvPr/>
        </p:nvPicPr>
        <p:blipFill>
          <a:blip r:embed="rId5"/>
          <a:stretch>
            <a:fillRect/>
          </a:stretch>
        </p:blipFill>
        <p:spPr>
          <a:xfrm>
            <a:off x="4187951" y="485761"/>
            <a:ext cx="3760833" cy="1201464"/>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610" y="4800715"/>
            <a:ext cx="4086996" cy="1294752"/>
          </a:xfrm>
          <a:prstGeom prst="rect">
            <a:avLst/>
          </a:prstGeom>
        </p:spPr>
      </p:pic>
    </p:spTree>
    <p:extLst>
      <p:ext uri="{BB962C8B-B14F-4D97-AF65-F5344CB8AC3E}">
        <p14:creationId xmlns:p14="http://schemas.microsoft.com/office/powerpoint/2010/main" val="139192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85776" y="1916113"/>
            <a:ext cx="11190288" cy="4437062"/>
          </a:xfrm>
        </p:spPr>
        <p:txBody>
          <a:bodyPr>
            <a:normAutofit/>
          </a:bodyPr>
          <a:lstStyle/>
          <a:p>
            <a:r>
              <a:rPr lang="fr-FR" sz="2100" b="1" dirty="0">
                <a:solidFill>
                  <a:schemeClr val="tx1"/>
                </a:solidFill>
              </a:rPr>
              <a:t>Aide</a:t>
            </a:r>
            <a:r>
              <a:rPr lang="fr-FR" sz="2100" dirty="0">
                <a:solidFill>
                  <a:schemeClr val="tx1"/>
                </a:solidFill>
              </a:rPr>
              <a:t> </a:t>
            </a:r>
            <a:r>
              <a:rPr lang="fr-FR" sz="2100" b="1" dirty="0">
                <a:solidFill>
                  <a:schemeClr val="tx1"/>
                </a:solidFill>
              </a:rPr>
              <a:t>au recrutement d’un assistant médical :</a:t>
            </a:r>
            <a:r>
              <a:rPr lang="fr-FR" sz="2100" dirty="0">
                <a:solidFill>
                  <a:schemeClr val="tx1"/>
                </a:solidFill>
              </a:rPr>
              <a:t> </a:t>
            </a:r>
          </a:p>
          <a:p>
            <a:pPr marL="285750" indent="-285750">
              <a:lnSpc>
                <a:spcPct val="130000"/>
              </a:lnSpc>
              <a:buClr>
                <a:srgbClr val="0D48A7"/>
              </a:buClr>
              <a:buFont typeface="Wingdings" panose="05000000000000000000" pitchFamily="2" charset="2"/>
              <a:buChar char="§"/>
            </a:pPr>
            <a:r>
              <a:rPr lang="fr-FR" sz="2100" dirty="0">
                <a:solidFill>
                  <a:schemeClr val="tx1"/>
                </a:solidFill>
              </a:rPr>
              <a:t>annuelle</a:t>
            </a:r>
          </a:p>
          <a:p>
            <a:pPr marL="285750" indent="-285750">
              <a:lnSpc>
                <a:spcPct val="130000"/>
              </a:lnSpc>
              <a:buClr>
                <a:srgbClr val="0D48A7"/>
              </a:buClr>
              <a:buFont typeface="Wingdings" panose="05000000000000000000" pitchFamily="2" charset="2"/>
              <a:buChar char="§"/>
            </a:pPr>
            <a:r>
              <a:rPr lang="fr-FR" sz="2100" dirty="0">
                <a:solidFill>
                  <a:schemeClr val="tx1"/>
                </a:solidFill>
              </a:rPr>
              <a:t>pérenne</a:t>
            </a:r>
          </a:p>
          <a:p>
            <a:pPr marL="285750" indent="-285750">
              <a:lnSpc>
                <a:spcPct val="130000"/>
              </a:lnSpc>
              <a:buClr>
                <a:srgbClr val="0D48A7"/>
              </a:buClr>
              <a:buFont typeface="Wingdings" panose="05000000000000000000" pitchFamily="2" charset="2"/>
              <a:buChar char="§"/>
            </a:pPr>
            <a:r>
              <a:rPr lang="fr-FR" sz="2100" dirty="0">
                <a:solidFill>
                  <a:schemeClr val="tx1"/>
                </a:solidFill>
              </a:rPr>
              <a:t>évolutive dans le temps : son montant diminue les 3 premières années, au fur à mesure que le surplus d’activité apporté par l’assistant médical permet d’augmenter les revenus du cabinet, et est stable ensuite</a:t>
            </a:r>
          </a:p>
          <a:p>
            <a:pPr marL="285750" indent="-285750">
              <a:lnSpc>
                <a:spcPct val="130000"/>
              </a:lnSpc>
              <a:buClr>
                <a:srgbClr val="0D48A7"/>
              </a:buClr>
              <a:buFont typeface="Wingdings" panose="05000000000000000000" pitchFamily="2" charset="2"/>
              <a:buChar char="§"/>
            </a:pPr>
            <a:r>
              <a:rPr lang="fr-FR" sz="2100" dirty="0">
                <a:solidFill>
                  <a:schemeClr val="tx1"/>
                </a:solidFill>
              </a:rPr>
              <a:t>variable selon l’option de financement choisie par le médecin en fonction de ses besoins et de l’organisation qu’il souhaite mettre en place</a:t>
            </a:r>
          </a:p>
          <a:p>
            <a:pPr marL="285750" indent="-285750">
              <a:lnSpc>
                <a:spcPct val="130000"/>
              </a:lnSpc>
              <a:buClr>
                <a:srgbClr val="0D48A7"/>
              </a:buClr>
              <a:buFont typeface="Wingdings" panose="05000000000000000000" pitchFamily="2" charset="2"/>
              <a:buChar char="§"/>
            </a:pPr>
            <a:r>
              <a:rPr lang="fr-FR" sz="2100" dirty="0">
                <a:solidFill>
                  <a:schemeClr val="tx1"/>
                </a:solidFill>
              </a:rPr>
              <a:t>versée dès le recrutement de l’assistant médical</a:t>
            </a:r>
          </a:p>
          <a:p>
            <a:endParaRPr lang="fr-FR" sz="2200" b="1" dirty="0">
              <a:solidFill>
                <a:schemeClr val="tx1"/>
              </a:solidFill>
            </a:endParaRPr>
          </a:p>
          <a:p>
            <a:endParaRPr lang="fr-FR" sz="2200" dirty="0">
              <a:solidFill>
                <a:schemeClr val="tx1"/>
              </a:solidFill>
            </a:endParaRPr>
          </a:p>
          <a:p>
            <a:endParaRPr lang="fr-FR" dirty="0"/>
          </a:p>
        </p:txBody>
      </p:sp>
      <p:sp>
        <p:nvSpPr>
          <p:cNvPr id="4" name="Titre 3"/>
          <p:cNvSpPr>
            <a:spLocks noGrp="1"/>
          </p:cNvSpPr>
          <p:nvPr>
            <p:ph type="title"/>
          </p:nvPr>
        </p:nvSpPr>
        <p:spPr/>
        <p:txBody>
          <a:bodyPr/>
          <a:lstStyle/>
          <a:p>
            <a:r>
              <a:rPr lang="fr-FR" dirty="0"/>
              <a:t>LE MONTANT DE L’AIDE attribuée ET LES ENGAGEMENTS DU Médecin (1/3)</a:t>
            </a:r>
          </a:p>
        </p:txBody>
      </p:sp>
    </p:spTree>
    <p:extLst>
      <p:ext uri="{BB962C8B-B14F-4D97-AF65-F5344CB8AC3E}">
        <p14:creationId xmlns:p14="http://schemas.microsoft.com/office/powerpoint/2010/main" val="78991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85776" y="1916113"/>
            <a:ext cx="11190288" cy="4017962"/>
          </a:xfrm>
        </p:spPr>
        <p:txBody>
          <a:bodyPr>
            <a:normAutofit fontScale="92500" lnSpcReduction="20000"/>
          </a:bodyPr>
          <a:lstStyle/>
          <a:p>
            <a:r>
              <a:rPr lang="fr-FR" sz="1900" b="1" dirty="0">
                <a:solidFill>
                  <a:schemeClr val="tx1"/>
                </a:solidFill>
              </a:rPr>
              <a:t>En contrepartie, engagement du médecin à augmenter ou maintenir sa patientèle médecin traitant adulte et/ou file active. </a:t>
            </a:r>
          </a:p>
          <a:p>
            <a:r>
              <a:rPr lang="fr-FR" sz="1900" dirty="0">
                <a:solidFill>
                  <a:schemeClr val="tx1"/>
                </a:solidFill>
              </a:rPr>
              <a:t>Objectif déterminé en fonction du niveau de patientèle initiale du médecin et de l’option de financement choisie.</a:t>
            </a:r>
          </a:p>
          <a:p>
            <a:pPr marL="285750" indent="-285750">
              <a:lnSpc>
                <a:spcPct val="130000"/>
              </a:lnSpc>
              <a:buClr>
                <a:srgbClr val="0D48A7"/>
              </a:buClr>
              <a:buFont typeface="Wingdings" panose="05000000000000000000" pitchFamily="2" charset="2"/>
              <a:buChar char="§"/>
            </a:pPr>
            <a:r>
              <a:rPr lang="fr-FR" sz="1900" b="1" dirty="0">
                <a:solidFill>
                  <a:schemeClr val="tx1"/>
                </a:solidFill>
              </a:rPr>
              <a:t>option 1 </a:t>
            </a:r>
            <a:r>
              <a:rPr lang="fr-FR" sz="1900" dirty="0">
                <a:solidFill>
                  <a:schemeClr val="tx1"/>
                </a:solidFill>
              </a:rPr>
              <a:t>(financement d’un tiers temps d’assistant médical) : le médecin s’engage à augmenter sa file active et/ou sa patientèle adulte médecin traitant de + 20 % à 0 % (maintien)</a:t>
            </a:r>
          </a:p>
          <a:p>
            <a:pPr marL="285750" indent="-285750">
              <a:lnSpc>
                <a:spcPct val="130000"/>
              </a:lnSpc>
              <a:buClr>
                <a:srgbClr val="0D48A7"/>
              </a:buClr>
              <a:buFont typeface="Wingdings" panose="05000000000000000000" pitchFamily="2" charset="2"/>
              <a:buChar char="§"/>
            </a:pPr>
            <a:r>
              <a:rPr lang="fr-FR" sz="1900" b="1" dirty="0">
                <a:solidFill>
                  <a:schemeClr val="tx1"/>
                </a:solidFill>
              </a:rPr>
              <a:t>option 2 </a:t>
            </a:r>
            <a:r>
              <a:rPr lang="fr-FR" sz="1900" dirty="0">
                <a:solidFill>
                  <a:schemeClr val="tx1"/>
                </a:solidFill>
              </a:rPr>
              <a:t>(financement d’un mi-temps d’assistant médical) : le médecin s’engage à augmenter sa file active et/ou sa patientèle adulte médecin traitant de + 25 % à 0 % (maintien)</a:t>
            </a:r>
          </a:p>
          <a:p>
            <a:pPr marL="285750" indent="-285750">
              <a:lnSpc>
                <a:spcPct val="130000"/>
              </a:lnSpc>
              <a:buClr>
                <a:srgbClr val="0D48A7"/>
              </a:buClr>
              <a:buFont typeface="Wingdings" panose="05000000000000000000" pitchFamily="2" charset="2"/>
              <a:buChar char="§"/>
            </a:pPr>
            <a:r>
              <a:rPr lang="fr-FR" sz="1900" b="1" dirty="0">
                <a:solidFill>
                  <a:schemeClr val="tx1"/>
                </a:solidFill>
              </a:rPr>
              <a:t>option 3 </a:t>
            </a:r>
            <a:r>
              <a:rPr lang="fr-FR" sz="1900" dirty="0">
                <a:solidFill>
                  <a:schemeClr val="tx1"/>
                </a:solidFill>
              </a:rPr>
              <a:t>(en zone sous-dense, recrutement d’un temps plein d’assistant médical) : le médecin s’engage à augmenter sa file active et/ou sa patientèle adulte médecin traitant de + 35 % à + 5 %</a:t>
            </a:r>
          </a:p>
          <a:p>
            <a:r>
              <a:rPr lang="fr-FR" sz="1900" dirty="0">
                <a:solidFill>
                  <a:schemeClr val="tx1"/>
                </a:solidFill>
              </a:rPr>
              <a:t>Prise en compte de la montée en charge progressive de l’assistant médical : aide versée sans contrepartie pendant les deux premières années puis variable en fonction des objectifs atteints à partir de la 3ème année</a:t>
            </a:r>
          </a:p>
          <a:p>
            <a:endParaRPr lang="fr-FR" sz="2200" b="1" dirty="0">
              <a:solidFill>
                <a:schemeClr val="tx1"/>
              </a:solidFill>
            </a:endParaRPr>
          </a:p>
          <a:p>
            <a:endParaRPr lang="fr-FR" sz="2200" dirty="0">
              <a:solidFill>
                <a:schemeClr val="tx1"/>
              </a:solidFill>
            </a:endParaRPr>
          </a:p>
          <a:p>
            <a:endParaRPr lang="fr-FR" dirty="0"/>
          </a:p>
        </p:txBody>
      </p:sp>
      <p:sp>
        <p:nvSpPr>
          <p:cNvPr id="4" name="Titre 3"/>
          <p:cNvSpPr>
            <a:spLocks noGrp="1"/>
          </p:cNvSpPr>
          <p:nvPr>
            <p:ph type="title"/>
          </p:nvPr>
        </p:nvSpPr>
        <p:spPr/>
        <p:txBody>
          <a:bodyPr/>
          <a:lstStyle/>
          <a:p>
            <a:r>
              <a:rPr lang="fr-FR" dirty="0"/>
              <a:t>LE MONTANT DE L’AIDE attribuée ET LES ENGAGEMENTS DU Médecin (2/3)</a:t>
            </a:r>
          </a:p>
        </p:txBody>
      </p:sp>
    </p:spTree>
    <p:extLst>
      <p:ext uri="{BB962C8B-B14F-4D97-AF65-F5344CB8AC3E}">
        <p14:creationId xmlns:p14="http://schemas.microsoft.com/office/powerpoint/2010/main" val="125353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772275" y="180975"/>
            <a:ext cx="5095875" cy="638175"/>
          </a:xfrm>
        </p:spPr>
        <p:txBody>
          <a:bodyPr>
            <a:normAutofit/>
          </a:bodyPr>
          <a:lstStyle/>
          <a:p>
            <a:r>
              <a:rPr lang="fr-FR" sz="1600" b="1" dirty="0">
                <a:solidFill>
                  <a:schemeClr val="tx1"/>
                </a:solidFill>
              </a:rPr>
              <a:t>Options de financement et d’engagement / montant de l’aide (3/3)</a:t>
            </a:r>
          </a:p>
          <a:p>
            <a:endParaRPr lang="fr-FR" sz="1900" b="1" dirty="0">
              <a:solidFill>
                <a:schemeClr val="tx1"/>
              </a:solidFill>
            </a:endParaRPr>
          </a:p>
          <a:p>
            <a:endParaRPr lang="fr-FR" sz="1900" b="1" dirty="0">
              <a:solidFill>
                <a:schemeClr val="tx1"/>
              </a:solidFill>
            </a:endParaRPr>
          </a:p>
          <a:p>
            <a:endParaRPr lang="fr-FR" sz="1900" b="1" dirty="0">
              <a:solidFill>
                <a:schemeClr val="tx1"/>
              </a:solidFill>
            </a:endParaRPr>
          </a:p>
          <a:p>
            <a:endParaRPr lang="fr-FR" sz="1900" b="1" dirty="0">
              <a:solidFill>
                <a:schemeClr val="tx1"/>
              </a:solidFill>
            </a:endParaRPr>
          </a:p>
          <a:p>
            <a:endParaRPr lang="fr-FR" sz="2200" b="1" dirty="0">
              <a:solidFill>
                <a:schemeClr val="tx1"/>
              </a:solidFill>
            </a:endParaRPr>
          </a:p>
          <a:p>
            <a:endParaRPr lang="fr-FR" sz="2200" dirty="0">
              <a:solidFill>
                <a:schemeClr val="tx1"/>
              </a:solidFill>
            </a:endParaRPr>
          </a:p>
          <a:p>
            <a:endParaRPr lang="fr-FR" dirty="0"/>
          </a:p>
        </p:txBody>
      </p:sp>
      <p:pic>
        <p:nvPicPr>
          <p:cNvPr id="6" name="Image 5"/>
          <p:cNvPicPr/>
          <p:nvPr/>
        </p:nvPicPr>
        <p:blipFill>
          <a:blip r:embed="rId2"/>
          <a:stretch>
            <a:fillRect/>
          </a:stretch>
        </p:blipFill>
        <p:spPr>
          <a:xfrm>
            <a:off x="795020" y="0"/>
            <a:ext cx="5777230" cy="6687185"/>
          </a:xfrm>
          <a:prstGeom prst="rect">
            <a:avLst/>
          </a:prstGeom>
        </p:spPr>
      </p:pic>
    </p:spTree>
    <p:extLst>
      <p:ext uri="{BB962C8B-B14F-4D97-AF65-F5344CB8AC3E}">
        <p14:creationId xmlns:p14="http://schemas.microsoft.com/office/powerpoint/2010/main" val="205945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85776" y="1916113"/>
            <a:ext cx="11190288" cy="4017962"/>
          </a:xfrm>
        </p:spPr>
        <p:txBody>
          <a:bodyPr>
            <a:normAutofit fontScale="77500" lnSpcReduction="20000"/>
          </a:bodyPr>
          <a:lstStyle/>
          <a:p>
            <a:r>
              <a:rPr lang="fr-FR" sz="2200" b="1" dirty="0">
                <a:solidFill>
                  <a:schemeClr val="tx1"/>
                </a:solidFill>
              </a:rPr>
              <a:t>Les partenaires conventionnels ont souhaité mettre en place un dispositif souple, adapté aux</a:t>
            </a:r>
          </a:p>
          <a:p>
            <a:r>
              <a:rPr lang="fr-FR" sz="2200" b="1" dirty="0">
                <a:solidFill>
                  <a:schemeClr val="tx1"/>
                </a:solidFill>
              </a:rPr>
              <a:t>différents modes d’organisations et situations d’exercice des médecins, afin qu’un maximum d’entre</a:t>
            </a:r>
          </a:p>
          <a:p>
            <a:r>
              <a:rPr lang="fr-FR" sz="2200" b="1" dirty="0">
                <a:solidFill>
                  <a:schemeClr val="tx1"/>
                </a:solidFill>
              </a:rPr>
              <a:t>eux puissent bénéficier du dispositif s’ils le souhaitent.</a:t>
            </a:r>
          </a:p>
          <a:p>
            <a:endParaRPr lang="fr-FR" sz="2200" b="1" dirty="0">
              <a:solidFill>
                <a:schemeClr val="tx1"/>
              </a:solidFill>
            </a:endParaRPr>
          </a:p>
          <a:p>
            <a:r>
              <a:rPr lang="fr-FR" sz="2200" b="1" dirty="0">
                <a:solidFill>
                  <a:schemeClr val="tx1"/>
                </a:solidFill>
              </a:rPr>
              <a:t>Les mesures mises en place par l’avenant n° 7 consistent à accompagner l’embauche d’assistants</a:t>
            </a:r>
          </a:p>
          <a:p>
            <a:r>
              <a:rPr lang="fr-FR" sz="2200" b="1" dirty="0">
                <a:solidFill>
                  <a:schemeClr val="tx1"/>
                </a:solidFill>
              </a:rPr>
              <a:t>médicaux par le versement dès l’embauche d’une aide financière conventionnelle forfaitaire</a:t>
            </a:r>
          </a:p>
          <a:p>
            <a:r>
              <a:rPr lang="fr-FR" sz="2200" b="1" dirty="0">
                <a:solidFill>
                  <a:schemeClr val="tx1"/>
                </a:solidFill>
              </a:rPr>
              <a:t>pérenne, évolutive.</a:t>
            </a:r>
          </a:p>
          <a:p>
            <a:endParaRPr lang="fr-FR" sz="2200" b="1" dirty="0">
              <a:solidFill>
                <a:schemeClr val="tx1"/>
              </a:solidFill>
            </a:endParaRPr>
          </a:p>
          <a:p>
            <a:r>
              <a:rPr lang="fr-FR" sz="2200" b="1" dirty="0">
                <a:solidFill>
                  <a:schemeClr val="tx1"/>
                </a:solidFill>
              </a:rPr>
              <a:t>Le médecin choisit librement les missions à réaliser et le temps d’emploi de l’assistant médical. </a:t>
            </a:r>
          </a:p>
          <a:p>
            <a:endParaRPr lang="fr-FR" sz="2200" b="1" dirty="0">
              <a:solidFill>
                <a:schemeClr val="tx1"/>
              </a:solidFill>
            </a:endParaRPr>
          </a:p>
          <a:p>
            <a:r>
              <a:rPr lang="fr-FR" sz="2200" b="1" dirty="0">
                <a:solidFill>
                  <a:schemeClr val="tx1"/>
                </a:solidFill>
              </a:rPr>
              <a:t>En contrepartie de l’aide, calibrée en fonction du temps d’emploi, le médecin s’engage à assurer</a:t>
            </a:r>
          </a:p>
          <a:p>
            <a:r>
              <a:rPr lang="fr-FR" sz="2200" b="1" dirty="0">
                <a:solidFill>
                  <a:schemeClr val="tx1"/>
                </a:solidFill>
              </a:rPr>
              <a:t>l’accueil et la prise en charge de nouveaux patients grâce au temps dégagé par l’assistant médical.</a:t>
            </a:r>
          </a:p>
          <a:p>
            <a:endParaRPr lang="fr-FR" sz="2200" b="1" dirty="0">
              <a:solidFill>
                <a:schemeClr val="tx1"/>
              </a:solidFill>
            </a:endParaRPr>
          </a:p>
          <a:p>
            <a:endParaRPr lang="fr-FR" sz="2200" b="1" dirty="0">
              <a:solidFill>
                <a:schemeClr val="tx1"/>
              </a:solidFill>
            </a:endParaRPr>
          </a:p>
          <a:p>
            <a:endParaRPr lang="fr-FR" sz="2200" b="1" dirty="0">
              <a:solidFill>
                <a:schemeClr val="tx1"/>
              </a:solidFill>
            </a:endParaRPr>
          </a:p>
          <a:p>
            <a:endParaRPr lang="fr-FR" sz="2200" dirty="0">
              <a:solidFill>
                <a:schemeClr val="tx1"/>
              </a:solidFill>
            </a:endParaRPr>
          </a:p>
          <a:p>
            <a:endParaRPr lang="fr-FR" dirty="0"/>
          </a:p>
        </p:txBody>
      </p:sp>
      <p:sp>
        <p:nvSpPr>
          <p:cNvPr id="4" name="Titre 3"/>
          <p:cNvSpPr>
            <a:spLocks noGrp="1"/>
          </p:cNvSpPr>
          <p:nvPr>
            <p:ph type="title"/>
          </p:nvPr>
        </p:nvSpPr>
        <p:spPr/>
        <p:txBody>
          <a:bodyPr/>
          <a:lstStyle/>
          <a:p>
            <a:r>
              <a:rPr lang="fr-FR" dirty="0"/>
              <a:t>En résumé, les grands principes</a:t>
            </a:r>
          </a:p>
        </p:txBody>
      </p:sp>
    </p:spTree>
    <p:extLst>
      <p:ext uri="{BB962C8B-B14F-4D97-AF65-F5344CB8AC3E}">
        <p14:creationId xmlns:p14="http://schemas.microsoft.com/office/powerpoint/2010/main" val="135294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23876" y="1839913"/>
            <a:ext cx="7105649" cy="4551362"/>
          </a:xfrm>
        </p:spPr>
        <p:txBody>
          <a:bodyPr>
            <a:noAutofit/>
          </a:bodyPr>
          <a:lstStyle/>
          <a:p>
            <a:r>
              <a:rPr lang="fr-FR" kern="0" dirty="0">
                <a:solidFill>
                  <a:srgbClr val="2D2D8A"/>
                </a:solidFill>
              </a:rPr>
              <a:t>Mise à disposition via l’application Ameli Mémo d’un outil permettant de faire une simulation </a:t>
            </a:r>
            <a:r>
              <a:rPr lang="fr-FR" kern="0" dirty="0" smtClean="0">
                <a:solidFill>
                  <a:srgbClr val="2D2D8A"/>
                </a:solidFill>
              </a:rPr>
              <a:t>sur :</a:t>
            </a:r>
            <a:endParaRPr lang="fr-FR" kern="0" dirty="0">
              <a:solidFill>
                <a:srgbClr val="2D2D8A"/>
              </a:solidFill>
            </a:endParaRPr>
          </a:p>
          <a:p>
            <a:pPr marL="285750" indent="-285750">
              <a:buFontTx/>
              <a:buChar char="-"/>
            </a:pPr>
            <a:r>
              <a:rPr lang="fr-FR" kern="0" dirty="0">
                <a:solidFill>
                  <a:srgbClr val="2D2D8A"/>
                </a:solidFill>
              </a:rPr>
              <a:t>l’éligibilité au dispositif</a:t>
            </a:r>
          </a:p>
          <a:p>
            <a:pPr marL="285750" indent="-285750">
              <a:buFontTx/>
              <a:buChar char="-"/>
            </a:pPr>
            <a:r>
              <a:rPr lang="fr-FR" kern="0" dirty="0">
                <a:solidFill>
                  <a:srgbClr val="2D2D8A"/>
                </a:solidFill>
              </a:rPr>
              <a:t>le montant d’aide selon l’option choisie par le médecin</a:t>
            </a:r>
          </a:p>
          <a:p>
            <a:pPr marL="285750" indent="-285750">
              <a:buFontTx/>
              <a:buChar char="-"/>
            </a:pPr>
            <a:r>
              <a:rPr lang="fr-FR" kern="0" dirty="0">
                <a:solidFill>
                  <a:srgbClr val="2D2D8A"/>
                </a:solidFill>
              </a:rPr>
              <a:t>les objectifs attendus en contrepartie de l’aide, sur la base d’un nombre de patients renseigné par le médecin et de l’option choisie</a:t>
            </a:r>
          </a:p>
          <a:p>
            <a:endParaRPr lang="fr-FR" sz="1800" dirty="0"/>
          </a:p>
        </p:txBody>
      </p:sp>
      <p:sp>
        <p:nvSpPr>
          <p:cNvPr id="3" name="Espace réservé du numéro de diapositive 2"/>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1200" b="0" i="0" u="none" strike="noStrike" kern="1200" cap="none" spc="0" normalizeH="0" baseline="0" noProof="0" smtClean="0">
                <a:ln>
                  <a:noFill/>
                </a:ln>
                <a:solidFill>
                  <a:srgbClr val="0C41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C419A"/>
              </a:solidFill>
              <a:effectLst/>
              <a:uLnTx/>
              <a:uFillTx/>
              <a:latin typeface="Arial" panose="020B0604020202020204"/>
              <a:ea typeface="+mn-ea"/>
              <a:cs typeface="+mn-cs"/>
            </a:endParaRPr>
          </a:p>
        </p:txBody>
      </p:sp>
      <p:sp>
        <p:nvSpPr>
          <p:cNvPr id="4" name="Titre 3"/>
          <p:cNvSpPr>
            <a:spLocks noGrp="1"/>
          </p:cNvSpPr>
          <p:nvPr>
            <p:ph type="title"/>
          </p:nvPr>
        </p:nvSpPr>
        <p:spPr/>
        <p:txBody>
          <a:bodyPr/>
          <a:lstStyle/>
          <a:p>
            <a:r>
              <a:rPr lang="fr-FR" dirty="0" smtClean="0"/>
              <a:t>Outil à disposition des médecins: simulateur via l’application Ameli Mémo</a:t>
            </a:r>
            <a:endParaRPr lang="fr-FR"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1748942"/>
            <a:ext cx="3362325" cy="499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28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a:xfrm>
            <a:off x="431800" y="1234440"/>
            <a:ext cx="11232445" cy="4882859"/>
          </a:xfrm>
        </p:spPr>
        <p:txBody>
          <a:bodyPr/>
          <a:lstStyle/>
          <a:p>
            <a:pPr marL="637114" indent="-514350">
              <a:buFont typeface="+mj-lt"/>
              <a:buAutoNum type="romanUcPeriod"/>
            </a:pPr>
            <a:endParaRPr lang="fr-FR" sz="2000" dirty="0"/>
          </a:p>
          <a:p>
            <a:r>
              <a:rPr lang="fr-FR" sz="3200" b="1" dirty="0"/>
              <a:t>II. RETOUR D’ EXPERIENCE</a:t>
            </a:r>
          </a:p>
          <a:p>
            <a:endParaRPr lang="fr-FR" sz="2000" b="1" dirty="0"/>
          </a:p>
          <a:p>
            <a:pPr marL="982938" lvl="1" indent="-514350">
              <a:buFont typeface="Wingdings" panose="05000000000000000000" pitchFamily="2" charset="2"/>
              <a:buChar char="Ø"/>
            </a:pPr>
            <a:r>
              <a:rPr lang="fr-FR" sz="2400" dirty="0"/>
              <a:t>Témoignage du Dr Nicolas KURY</a:t>
            </a:r>
          </a:p>
          <a:p>
            <a:pPr lvl="2" indent="0">
              <a:buNone/>
            </a:pPr>
            <a:r>
              <a:rPr lang="fr-FR" sz="2133" dirty="0"/>
              <a:t>	Maison de Santé Pluridisciplinaire de Joux – La Cluse-et-Mijoux</a:t>
            </a:r>
          </a:p>
          <a:p>
            <a:pPr lvl="1" indent="0">
              <a:buNone/>
            </a:pPr>
            <a:endParaRPr lang="fr-FR" sz="2400" dirty="0"/>
          </a:p>
          <a:p>
            <a:pPr marL="982938" lvl="1" indent="-514350">
              <a:buFont typeface="Wingdings" panose="05000000000000000000" pitchFamily="2" charset="2"/>
              <a:buChar char="Ø"/>
            </a:pPr>
            <a:r>
              <a:rPr lang="fr-FR" sz="2400" dirty="0"/>
              <a:t>Témoignage </a:t>
            </a:r>
            <a:r>
              <a:rPr lang="fr-FR" sz="2400" dirty="0" smtClean="0"/>
              <a:t>des Dr Amandine GARET, Benoit DASSONVILLE et Olivia MAMBRINI</a:t>
            </a:r>
            <a:endParaRPr lang="fr-FR" sz="2400" dirty="0"/>
          </a:p>
          <a:p>
            <a:pPr lvl="2" indent="0">
              <a:buNone/>
            </a:pPr>
            <a:r>
              <a:rPr lang="fr-FR" sz="2133" dirty="0" smtClean="0"/>
              <a:t>	Maison de Santé du Tournugeois – Tournus</a:t>
            </a:r>
            <a:endParaRPr lang="fr-FR" sz="2133" dirty="0"/>
          </a:p>
        </p:txBody>
      </p:sp>
      <p:pic>
        <p:nvPicPr>
          <p:cNvPr id="8" name="Image 7"/>
          <p:cNvPicPr>
            <a:picLocks noChangeAspect="1"/>
          </p:cNvPicPr>
          <p:nvPr/>
        </p:nvPicPr>
        <p:blipFill>
          <a:blip r:embed="rId2"/>
          <a:stretch>
            <a:fillRect/>
          </a:stretch>
        </p:blipFill>
        <p:spPr>
          <a:xfrm>
            <a:off x="2704011" y="135324"/>
            <a:ext cx="2588423" cy="826917"/>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740" y="36331"/>
            <a:ext cx="1624920" cy="1024905"/>
          </a:xfrm>
          <a:prstGeom prst="rect">
            <a:avLst/>
          </a:prstGeom>
        </p:spPr>
      </p:pic>
      <p:pic>
        <p:nvPicPr>
          <p:cNvPr id="11" name="Image 10">
            <a:extLst>
              <a:ext uri="{FF2B5EF4-FFF2-40B4-BE49-F238E27FC236}">
                <a16:creationId xmlns:a16="http://schemas.microsoft.com/office/drawing/2014/main" id="{10380E34-E073-4570-BA53-F31B01FAD9F9}"/>
              </a:ext>
            </a:extLst>
          </p:cNvPr>
          <p:cNvPicPr>
            <a:picLocks noChangeAspect="1"/>
          </p:cNvPicPr>
          <p:nvPr/>
        </p:nvPicPr>
        <p:blipFill>
          <a:blip r:embed="rId4"/>
          <a:stretch>
            <a:fillRect/>
          </a:stretch>
        </p:blipFill>
        <p:spPr>
          <a:xfrm>
            <a:off x="10599202" y="119395"/>
            <a:ext cx="791669" cy="85877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659" y="135324"/>
            <a:ext cx="2703810" cy="856562"/>
          </a:xfrm>
          <a:prstGeom prst="rect">
            <a:avLst/>
          </a:prstGeom>
        </p:spPr>
      </p:pic>
    </p:spTree>
    <p:extLst>
      <p:ext uri="{BB962C8B-B14F-4D97-AF65-F5344CB8AC3E}">
        <p14:creationId xmlns:p14="http://schemas.microsoft.com/office/powerpoint/2010/main" val="249983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89482" y="1581209"/>
            <a:ext cx="2976484" cy="4479977"/>
          </a:xfrm>
          <a:prstGeom prst="roundRect">
            <a:avLst>
              <a:gd name="adj" fmla="val 37527"/>
            </a:avLst>
          </a:prstGeom>
          <a:gradFill flip="none" rotWithShape="1">
            <a:gsLst>
              <a:gs pos="100000">
                <a:schemeClr val="accent1">
                  <a:lumMod val="60000"/>
                  <a:lumOff val="40000"/>
                </a:schemeClr>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0" name="Rounded Rectangle 9"/>
          <p:cNvSpPr/>
          <p:nvPr/>
        </p:nvSpPr>
        <p:spPr>
          <a:xfrm>
            <a:off x="4097843" y="1581209"/>
            <a:ext cx="2976483" cy="4479977"/>
          </a:xfrm>
          <a:prstGeom prst="roundRect">
            <a:avLst>
              <a:gd name="adj" fmla="val 37527"/>
            </a:avLst>
          </a:prstGeom>
          <a:gradFill>
            <a:gsLst>
              <a:gs pos="100000">
                <a:schemeClr val="accent3">
                  <a:lumMod val="60000"/>
                  <a:lumOff val="40000"/>
                </a:schemeClr>
              </a:gs>
              <a:gs pos="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3" name="Rounded Rectangle 12"/>
          <p:cNvSpPr/>
          <p:nvPr/>
        </p:nvSpPr>
        <p:spPr>
          <a:xfrm>
            <a:off x="7650530" y="1581208"/>
            <a:ext cx="2976483" cy="4479977"/>
          </a:xfrm>
          <a:prstGeom prst="roundRect">
            <a:avLst>
              <a:gd name="adj" fmla="val 37527"/>
            </a:avLst>
          </a:prstGeom>
          <a:gradFill>
            <a:gsLst>
              <a:gs pos="100000">
                <a:schemeClr val="accent5">
                  <a:lumMod val="60000"/>
                  <a:lumOff val="40000"/>
                </a:schemeClr>
              </a:gs>
              <a:gs pos="0">
                <a:schemeClr val="accent5"/>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Title 1"/>
          <p:cNvSpPr txBox="1">
            <a:spLocks/>
          </p:cNvSpPr>
          <p:nvPr/>
        </p:nvSpPr>
        <p:spPr>
          <a:xfrm>
            <a:off x="333214" y="247973"/>
            <a:ext cx="10492352" cy="1229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t>III. FORMATION « ASSISTANT MEDICAL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1B0C1"/>
                </a:solidFill>
                <a:effectLst/>
                <a:uLnTx/>
                <a:uFillTx/>
                <a:latin typeface="Corbel" panose="020B0503020204020204"/>
                <a:ea typeface="+mj-ea"/>
                <a:cs typeface="+mj-cs"/>
              </a:rPr>
              <a:t>Création du CQP </a:t>
            </a:r>
            <a:r>
              <a:rPr kumimoji="0" lang="fr-FR" sz="2400" b="1" i="0" u="none" strike="noStrike" kern="1200" cap="none" spc="0" normalizeH="0" baseline="0" noProof="0" dirty="0">
                <a:ln>
                  <a:noFill/>
                </a:ln>
                <a:solidFill>
                  <a:srgbClr val="31B0C1"/>
                </a:solidFill>
                <a:effectLst/>
                <a:uLnTx/>
                <a:uFillTx/>
                <a:latin typeface="Corbel" panose="020B0503020204020204"/>
                <a:ea typeface="+mj-ea"/>
                <a:cs typeface="+mj-cs"/>
              </a:rPr>
              <a:t>Assistant.e médical.e</a:t>
            </a:r>
            <a:endParaRPr kumimoji="0" lang="en-US" sz="2400" b="1" i="0" u="none" strike="noStrike" kern="1200" cap="none" spc="0" normalizeH="0" baseline="0" noProof="0" dirty="0">
              <a:ln>
                <a:noFill/>
              </a:ln>
              <a:solidFill>
                <a:srgbClr val="31B0C1"/>
              </a:solidFill>
              <a:effectLst/>
              <a:uLnTx/>
              <a:uFillTx/>
              <a:latin typeface="Corbel" panose="020B050302020402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orbel" panose="020B0503020204020204"/>
                <a:ea typeface="+mj-ea"/>
                <a:cs typeface="+mj-cs"/>
              </a:rPr>
              <a:t>Plan “Ma Santé 2022”</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199" b="0" i="0" u="none" strike="noStrike" kern="1200" cap="none" spc="0" normalizeH="0" baseline="0" noProof="0" dirty="0">
              <a:ln>
                <a:noFill/>
              </a:ln>
              <a:solidFill>
                <a:prstClr val="black">
                  <a:lumMod val="90000"/>
                  <a:lumOff val="10000"/>
                </a:prstClr>
              </a:solidFill>
              <a:effectLst/>
              <a:uLnTx/>
              <a:uFillTx/>
              <a:latin typeface="Corbel" panose="020B0503020204020204"/>
              <a:ea typeface="+mj-ea"/>
              <a:cs typeface="+mj-cs"/>
            </a:endParaRPr>
          </a:p>
        </p:txBody>
      </p:sp>
      <p:sp>
        <p:nvSpPr>
          <p:cNvPr id="7" name="Rounded Rectangle 6"/>
          <p:cNvSpPr/>
          <p:nvPr/>
        </p:nvSpPr>
        <p:spPr>
          <a:xfrm>
            <a:off x="612189" y="2367317"/>
            <a:ext cx="2676996" cy="50046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Nouveau Métier</a:t>
            </a:r>
          </a:p>
        </p:txBody>
      </p:sp>
      <p:sp>
        <p:nvSpPr>
          <p:cNvPr id="8" name="Rectangle 7"/>
          <p:cNvSpPr/>
          <p:nvPr/>
        </p:nvSpPr>
        <p:spPr>
          <a:xfrm>
            <a:off x="612189" y="2940190"/>
            <a:ext cx="2604835" cy="24622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En septembre 2018, le gouvernement, dans son plan de transformation du système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de santé, annonce la création d’un nouveau métier d’</a:t>
            </a:r>
            <a:r>
              <a:rPr kumimoji="0" lang="fr-FR" sz="1400" b="0" i="0" u="none" strike="noStrike" kern="1200" cap="none" spc="0" normalizeH="0" baseline="0" noProof="0" dirty="0" err="1">
                <a:ln>
                  <a:noFill/>
                </a:ln>
                <a:solidFill>
                  <a:prstClr val="black"/>
                </a:solidFill>
                <a:effectLst/>
                <a:uLnTx/>
                <a:uFillTx/>
                <a:latin typeface="Corbel" panose="020B0503020204020204"/>
                <a:ea typeface="+mn-ea"/>
                <a:cs typeface="+mn-cs"/>
              </a:rPr>
              <a:t>Assistant·e</a:t>
            </a: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 Médical·e.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Ce métier,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n’est pas une profession de santé et, à ce titre, ne relève pas 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Code de Santé Publique</a:t>
            </a:r>
            <a:r>
              <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rPr>
              <a:t>.</a:t>
            </a:r>
          </a:p>
        </p:txBody>
      </p:sp>
      <p:sp>
        <p:nvSpPr>
          <p:cNvPr id="11" name="Rounded Rectangle 10"/>
          <p:cNvSpPr/>
          <p:nvPr/>
        </p:nvSpPr>
        <p:spPr>
          <a:xfrm>
            <a:off x="4191030" y="2402397"/>
            <a:ext cx="2676996" cy="50046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4000 </a:t>
            </a:r>
            <a:r>
              <a:rPr kumimoji="0" lang="en-US" sz="1800" b="0" i="0" u="none" strike="noStrike" kern="1200" cap="none" spc="0" normalizeH="0" baseline="0" noProof="0" dirty="0" err="1">
                <a:ln>
                  <a:noFill/>
                </a:ln>
                <a:solidFill>
                  <a:srgbClr val="FFFFFF"/>
                </a:solidFill>
                <a:effectLst/>
                <a:uLnTx/>
                <a:uFillTx/>
                <a:latin typeface="Corbel" panose="020B0503020204020204"/>
                <a:ea typeface="+mn-ea"/>
                <a:cs typeface="+mn-cs"/>
              </a:rPr>
              <a:t>recrutements</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Corbel" panose="020B0503020204020204"/>
                <a:ea typeface="+mn-ea"/>
                <a:cs typeface="+mn-cs"/>
              </a:rPr>
              <a:t>d’ici</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2022</a:t>
            </a:r>
          </a:p>
        </p:txBody>
      </p:sp>
      <p:sp>
        <p:nvSpPr>
          <p:cNvPr id="12" name="Rectangle 11"/>
          <p:cNvSpPr/>
          <p:nvPr/>
        </p:nvSpPr>
        <p:spPr>
          <a:xfrm>
            <a:off x="4322576" y="2991268"/>
            <a:ext cx="2527016" cy="28931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Embauche possible par tous les médecins libéraux.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Certains médecins peuvent bénéficier d’une aide financière de l’Assurance Maladie lorsqu’ils emploient un.e  Assistant.e Médical.e (simulation sur Ameli Memo).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La formation de l’ Assistant.e Médical.e est prise en charge par l’OPCO EP</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4" name="Rounded Rectangle 13"/>
          <p:cNvSpPr/>
          <p:nvPr/>
        </p:nvSpPr>
        <p:spPr>
          <a:xfrm>
            <a:off x="7800273" y="2449620"/>
            <a:ext cx="2676996" cy="50046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Objectif du plan</a:t>
            </a:r>
          </a:p>
        </p:txBody>
      </p:sp>
      <p:sp>
        <p:nvSpPr>
          <p:cNvPr id="15" name="Rectangle 14"/>
          <p:cNvSpPr/>
          <p:nvPr/>
        </p:nvSpPr>
        <p:spPr>
          <a:xfrm>
            <a:off x="7777236" y="2991268"/>
            <a:ext cx="2826740" cy="28931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Libérer du temps aux médecins en les déchargeant de tâches ne relevant pas directement du soin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Permettre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se concentrer sur leur cœur de mission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Alléger la charge mentale du médecin grâce à l’aide de l’Assistant Médical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Recevoir plus de patients avec plus de souplesse</a:t>
            </a:r>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2" name="Image 1">
            <a:extLst>
              <a:ext uri="{FF2B5EF4-FFF2-40B4-BE49-F238E27FC236}">
                <a16:creationId xmlns:a16="http://schemas.microsoft.com/office/drawing/2014/main" id="{260C2AD3-7039-439A-83EE-47F8D997E737}"/>
              </a:ext>
            </a:extLst>
          </p:cNvPr>
          <p:cNvPicPr>
            <a:picLocks noChangeAspect="1"/>
          </p:cNvPicPr>
          <p:nvPr/>
        </p:nvPicPr>
        <p:blipFill>
          <a:blip r:embed="rId2"/>
          <a:stretch>
            <a:fillRect/>
          </a:stretch>
        </p:blipFill>
        <p:spPr>
          <a:xfrm>
            <a:off x="8937981" y="1719984"/>
            <a:ext cx="644354" cy="729636"/>
          </a:xfrm>
          <a:prstGeom prst="rect">
            <a:avLst/>
          </a:prstGeom>
        </p:spPr>
      </p:pic>
      <p:pic>
        <p:nvPicPr>
          <p:cNvPr id="3" name="Image 2">
            <a:extLst>
              <a:ext uri="{FF2B5EF4-FFF2-40B4-BE49-F238E27FC236}">
                <a16:creationId xmlns:a16="http://schemas.microsoft.com/office/drawing/2014/main" id="{F2B346A1-A93C-4EE5-BB92-D228FFD62B6D}"/>
              </a:ext>
            </a:extLst>
          </p:cNvPr>
          <p:cNvPicPr>
            <a:picLocks noChangeAspect="1"/>
          </p:cNvPicPr>
          <p:nvPr/>
        </p:nvPicPr>
        <p:blipFill>
          <a:blip r:embed="rId3"/>
          <a:stretch>
            <a:fillRect/>
          </a:stretch>
        </p:blipFill>
        <p:spPr>
          <a:xfrm>
            <a:off x="5284905" y="1719984"/>
            <a:ext cx="928812" cy="594008"/>
          </a:xfrm>
          <a:prstGeom prst="rect">
            <a:avLst/>
          </a:prstGeom>
        </p:spPr>
      </p:pic>
      <p:pic>
        <p:nvPicPr>
          <p:cNvPr id="4" name="Image 3">
            <a:extLst>
              <a:ext uri="{FF2B5EF4-FFF2-40B4-BE49-F238E27FC236}">
                <a16:creationId xmlns:a16="http://schemas.microsoft.com/office/drawing/2014/main" id="{340A93A4-D9C6-42F2-919D-AF1509E2FC44}"/>
              </a:ext>
            </a:extLst>
          </p:cNvPr>
          <p:cNvPicPr>
            <a:picLocks noChangeAspect="1"/>
          </p:cNvPicPr>
          <p:nvPr/>
        </p:nvPicPr>
        <p:blipFill>
          <a:blip r:embed="rId4"/>
          <a:stretch>
            <a:fillRect/>
          </a:stretch>
        </p:blipFill>
        <p:spPr>
          <a:xfrm>
            <a:off x="1726882" y="1656250"/>
            <a:ext cx="463377" cy="648728"/>
          </a:xfrm>
          <a:prstGeom prst="rect">
            <a:avLst/>
          </a:prstGeom>
        </p:spPr>
      </p:pic>
      <p:sp>
        <p:nvSpPr>
          <p:cNvPr id="5" name="Rectangle 4">
            <a:extLst>
              <a:ext uri="{FF2B5EF4-FFF2-40B4-BE49-F238E27FC236}">
                <a16:creationId xmlns:a16="http://schemas.microsoft.com/office/drawing/2014/main" id="{E65DC5F3-9856-4293-8812-8061027B6F8E}"/>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8" name="Image 17">
            <a:extLst>
              <a:ext uri="{FF2B5EF4-FFF2-40B4-BE49-F238E27FC236}">
                <a16:creationId xmlns:a16="http://schemas.microsoft.com/office/drawing/2014/main" id="{8B2EF43E-DA44-41E4-AB24-AAB8A9E892AA}"/>
              </a:ext>
            </a:extLst>
          </p:cNvPr>
          <p:cNvPicPr>
            <a:picLocks noChangeAspect="1"/>
          </p:cNvPicPr>
          <p:nvPr/>
        </p:nvPicPr>
        <p:blipFill>
          <a:blip r:embed="rId5"/>
          <a:stretch>
            <a:fillRect/>
          </a:stretch>
        </p:blipFill>
        <p:spPr>
          <a:xfrm>
            <a:off x="10981894" y="3811705"/>
            <a:ext cx="1182154" cy="1282366"/>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0096" y="5495403"/>
            <a:ext cx="1564987" cy="987103"/>
          </a:xfrm>
          <a:prstGeom prst="rect">
            <a:avLst/>
          </a:prstGeom>
        </p:spPr>
      </p:pic>
      <p:sp>
        <p:nvSpPr>
          <p:cNvPr id="19" name="ZoneTexte 18"/>
          <p:cNvSpPr txBox="1"/>
          <p:nvPr/>
        </p:nvSpPr>
        <p:spPr>
          <a:xfrm>
            <a:off x="10981894" y="3557456"/>
            <a:ext cx="11298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orbel" panose="020B0503020204020204"/>
                <a:ea typeface="+mn-ea"/>
                <a:cs typeface="+mn-cs"/>
              </a:rPr>
              <a:t>Dr Audrey VIENNE</a:t>
            </a:r>
          </a:p>
        </p:txBody>
      </p:sp>
      <p:sp>
        <p:nvSpPr>
          <p:cNvPr id="20" name="ZoneTexte 19"/>
          <p:cNvSpPr txBox="1"/>
          <p:nvPr/>
        </p:nvSpPr>
        <p:spPr>
          <a:xfrm>
            <a:off x="11015189" y="5217737"/>
            <a:ext cx="1129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orbel" panose="020B0503020204020204"/>
                <a:ea typeface="+mn-ea"/>
                <a:cs typeface="+mn-cs"/>
              </a:rPr>
              <a:t>Aurélie HUGOT-JEANNARD</a:t>
            </a:r>
          </a:p>
        </p:txBody>
      </p:sp>
    </p:spTree>
    <p:extLst>
      <p:ext uri="{BB962C8B-B14F-4D97-AF65-F5344CB8AC3E}">
        <p14:creationId xmlns:p14="http://schemas.microsoft.com/office/powerpoint/2010/main" val="9024219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80000">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14:bounceEnd="80000">
                                          <p:cBhvr additive="base">
                                            <p:cTn id="11" dur="15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80000">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14:bounceEnd="80000">
                                          <p:cBhvr additive="base">
                                            <p:cTn id="15" dur="1500" fill="hold"/>
                                            <p:tgtEl>
                                              <p:spTgt spid="10"/>
                                            </p:tgtEl>
                                            <p:attrNameLst>
                                              <p:attrName>ppt_x</p:attrName>
                                            </p:attrNameLst>
                                          </p:cBhvr>
                                          <p:tavLst>
                                            <p:tav tm="0">
                                              <p:val>
                                                <p:strVal val="#ppt_x"/>
                                              </p:val>
                                            </p:tav>
                                            <p:tav tm="100000">
                                              <p:val>
                                                <p:strVal val="#ppt_x"/>
                                              </p:val>
                                            </p:tav>
                                          </p:tavLst>
                                        </p:anim>
                                        <p:anim calcmode="lin" valueType="num" p14:bounceEnd="80000">
                                          <p:cBhvr additive="base">
                                            <p:cTn id="16" dur="1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80000">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14:bounceEnd="80000">
                                          <p:cBhvr additive="base">
                                            <p:cTn id="19" dur="15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20" dur="1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80000">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14:bounceEnd="80000">
                                          <p:cBhvr additive="base">
                                            <p:cTn id="23" dur="15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80000">
                                      <p:stCondLst>
                                        <p:cond delay="700"/>
                                      </p:stCondLst>
                                      <p:childTnLst>
                                        <p:set>
                                          <p:cBhvr>
                                            <p:cTn id="26" dur="1" fill="hold">
                                              <p:stCondLst>
                                                <p:cond delay="0"/>
                                              </p:stCondLst>
                                            </p:cTn>
                                            <p:tgtEl>
                                              <p:spTgt spid="14"/>
                                            </p:tgtEl>
                                            <p:attrNameLst>
                                              <p:attrName>style.visibility</p:attrName>
                                            </p:attrNameLst>
                                          </p:cBhvr>
                                          <p:to>
                                            <p:strVal val="visible"/>
                                          </p:to>
                                        </p:set>
                                        <p:anim calcmode="lin" valueType="num" p14:bounceEnd="80000">
                                          <p:cBhvr additive="base">
                                            <p:cTn id="27" dur="1500" fill="hold"/>
                                            <p:tgtEl>
                                              <p:spTgt spid="14"/>
                                            </p:tgtEl>
                                            <p:attrNameLst>
                                              <p:attrName>ppt_x</p:attrName>
                                            </p:attrNameLst>
                                          </p:cBhvr>
                                          <p:tavLst>
                                            <p:tav tm="0">
                                              <p:val>
                                                <p:strVal val="#ppt_x"/>
                                              </p:val>
                                            </p:tav>
                                            <p:tav tm="100000">
                                              <p:val>
                                                <p:strVal val="#ppt_x"/>
                                              </p:val>
                                            </p:tav>
                                          </p:tavLst>
                                        </p:anim>
                                        <p:anim calcmode="lin" valueType="num" p14:bounceEnd="80000">
                                          <p:cBhvr additive="base">
                                            <p:cTn id="28"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7" grpId="0" animBg="1"/>
          <p:bldP spid="11"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ppt_x"/>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ppt_x"/>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ppt_x"/>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ppt_x"/>
                                              </p:val>
                                            </p:tav>
                                            <p:tav tm="100000">
                                              <p:val>
                                                <p:strVal val="#ppt_x"/>
                                              </p:val>
                                            </p:tav>
                                          </p:tavLst>
                                        </p:anim>
                                        <p:anim calcmode="lin" valueType="num">
                                          <p:cBhvr additive="base">
                                            <p:cTn id="28"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7" grpId="0" animBg="1"/>
          <p:bldP spid="11" grpId="0" animBg="1"/>
          <p:bldP spid="1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F34B5AB-2A32-49A7-BE0E-B1F5EDF33B84}"/>
              </a:ext>
            </a:extLst>
          </p:cNvPr>
          <p:cNvSpPr/>
          <p:nvPr/>
        </p:nvSpPr>
        <p:spPr>
          <a:xfrm>
            <a:off x="0" y="447"/>
            <a:ext cx="12192000" cy="6857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Freeform: Shape 32">
            <a:extLst>
              <a:ext uri="{FF2B5EF4-FFF2-40B4-BE49-F238E27FC236}">
                <a16:creationId xmlns:a16="http://schemas.microsoft.com/office/drawing/2014/main" id="{5EB50AE8-B49C-4DB3-B4BC-4DBAE2C58A1A}"/>
              </a:ext>
            </a:extLst>
          </p:cNvPr>
          <p:cNvSpPr>
            <a:spLocks/>
          </p:cNvSpPr>
          <p:nvPr/>
        </p:nvSpPr>
        <p:spPr bwMode="auto">
          <a:xfrm>
            <a:off x="0" y="446"/>
            <a:ext cx="11042196" cy="6857554"/>
          </a:xfrm>
          <a:custGeom>
            <a:avLst/>
            <a:gdLst>
              <a:gd name="connsiteX0" fmla="*/ 0 w 24387176"/>
              <a:gd name="connsiteY0" fmla="*/ 0 h 13716000"/>
              <a:gd name="connsiteX1" fmla="*/ 24387176 w 24387176"/>
              <a:gd name="connsiteY1" fmla="*/ 0 h 13716000"/>
              <a:gd name="connsiteX2" fmla="*/ 24387176 w 24387176"/>
              <a:gd name="connsiteY2" fmla="*/ 13716000 h 13716000"/>
              <a:gd name="connsiteX3" fmla="*/ 10799724 w 24387176"/>
              <a:gd name="connsiteY3" fmla="*/ 13716000 h 13716000"/>
              <a:gd name="connsiteX4" fmla="*/ 18629526 w 24387176"/>
              <a:gd name="connsiteY4" fmla="*/ 6903823 h 13716000"/>
              <a:gd name="connsiteX5" fmla="*/ 20455236 w 24387176"/>
              <a:gd name="connsiteY5" fmla="*/ 2773156 h 13716000"/>
              <a:gd name="connsiteX6" fmla="*/ 20847348 w 24387176"/>
              <a:gd name="connsiteY6" fmla="*/ 2773156 h 13716000"/>
              <a:gd name="connsiteX7" fmla="*/ 20438640 w 24387176"/>
              <a:gd name="connsiteY7" fmla="*/ 1807812 h 13716000"/>
              <a:gd name="connsiteX8" fmla="*/ 19183464 w 24387176"/>
              <a:gd name="connsiteY8" fmla="*/ 2809670 h 13716000"/>
              <a:gd name="connsiteX9" fmla="*/ 19583876 w 24387176"/>
              <a:gd name="connsiteY9" fmla="*/ 2809670 h 13716000"/>
              <a:gd name="connsiteX10" fmla="*/ 17032030 w 24387176"/>
              <a:gd name="connsiteY10" fmla="*/ 6903823 h 13716000"/>
              <a:gd name="connsiteX11" fmla="*/ 17032032 w 24387176"/>
              <a:gd name="connsiteY11" fmla="*/ 6903823 h 13716000"/>
              <a:gd name="connsiteX12" fmla="*/ 2113083 w 24387176"/>
              <a:gd name="connsiteY12" fmla="*/ 13716000 h 13716000"/>
              <a:gd name="connsiteX13" fmla="*/ 0 w 24387176"/>
              <a:gd name="connsiteY13"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7176" h="13716000">
                <a:moveTo>
                  <a:pt x="0" y="0"/>
                </a:moveTo>
                <a:lnTo>
                  <a:pt x="24387176" y="0"/>
                </a:lnTo>
                <a:lnTo>
                  <a:pt x="24387176" y="13716000"/>
                </a:lnTo>
                <a:lnTo>
                  <a:pt x="10799724" y="13716000"/>
                </a:lnTo>
                <a:lnTo>
                  <a:pt x="18629526" y="6903823"/>
                </a:lnTo>
                <a:lnTo>
                  <a:pt x="20455236" y="2773156"/>
                </a:lnTo>
                <a:lnTo>
                  <a:pt x="20847348" y="2773156"/>
                </a:lnTo>
                <a:lnTo>
                  <a:pt x="20438640" y="1807812"/>
                </a:lnTo>
                <a:lnTo>
                  <a:pt x="19183464" y="2809670"/>
                </a:lnTo>
                <a:lnTo>
                  <a:pt x="19583876" y="2809670"/>
                </a:lnTo>
                <a:lnTo>
                  <a:pt x="17032030" y="6903823"/>
                </a:lnTo>
                <a:lnTo>
                  <a:pt x="17032032" y="6903823"/>
                </a:lnTo>
                <a:lnTo>
                  <a:pt x="2113083" y="13716000"/>
                </a:lnTo>
                <a:lnTo>
                  <a:pt x="0" y="13716000"/>
                </a:lnTo>
                <a:close/>
              </a:path>
            </a:pathLst>
          </a:custGeom>
          <a:solidFill>
            <a:schemeClr val="bg1"/>
          </a:solidFill>
          <a:ln>
            <a:noFill/>
          </a:ln>
        </p:spPr>
        <p:txBody>
          <a:bodyPr vert="horz" wrap="square" lIns="45714" tIns="22857" rIns="45714" bIns="22857" numCol="1" anchor="t" anchorCtr="0" compatLnSpc="1">
            <a:prstTxWarp prst="textNoShape">
              <a:avLst/>
            </a:prstTxWarp>
            <a:noAutofit/>
          </a:bodyPr>
          <a:lstStyle/>
          <a:p>
            <a:endParaRPr lang="en-US" sz="900"/>
          </a:p>
        </p:txBody>
      </p:sp>
      <p:grpSp>
        <p:nvGrpSpPr>
          <p:cNvPr id="16" name="Group 15">
            <a:extLst>
              <a:ext uri="{FF2B5EF4-FFF2-40B4-BE49-F238E27FC236}">
                <a16:creationId xmlns:a16="http://schemas.microsoft.com/office/drawing/2014/main" id="{5EA4A61D-909B-4150-999D-F03AA69CBE1C}"/>
              </a:ext>
            </a:extLst>
          </p:cNvPr>
          <p:cNvGrpSpPr/>
          <p:nvPr/>
        </p:nvGrpSpPr>
        <p:grpSpPr>
          <a:xfrm>
            <a:off x="3667117" y="5338553"/>
            <a:ext cx="1774570" cy="1523395"/>
            <a:chOff x="9262860" y="9697805"/>
            <a:chExt cx="2424425" cy="2081268"/>
          </a:xfrm>
        </p:grpSpPr>
        <p:pic>
          <p:nvPicPr>
            <p:cNvPr id="15" name="Picture 14">
              <a:extLst>
                <a:ext uri="{FF2B5EF4-FFF2-40B4-BE49-F238E27FC236}">
                  <a16:creationId xmlns:a16="http://schemas.microsoft.com/office/drawing/2014/main" id="{937630ED-F70D-443A-A96D-4DD47207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262860" y="10431828"/>
              <a:ext cx="2424425" cy="1347245"/>
            </a:xfrm>
            <a:prstGeom prst="rect">
              <a:avLst/>
            </a:prstGeom>
          </p:spPr>
        </p:pic>
        <p:sp>
          <p:nvSpPr>
            <p:cNvPr id="13" name="Oval 12">
              <a:extLst>
                <a:ext uri="{FF2B5EF4-FFF2-40B4-BE49-F238E27FC236}">
                  <a16:creationId xmlns:a16="http://schemas.microsoft.com/office/drawing/2014/main" id="{C3A38D5E-BB32-4289-A449-FCE6D9BE12CB}"/>
                </a:ext>
              </a:extLst>
            </p:cNvPr>
            <p:cNvSpPr/>
            <p:nvPr/>
          </p:nvSpPr>
          <p:spPr>
            <a:xfrm>
              <a:off x="9588663" y="9697805"/>
              <a:ext cx="1727100" cy="1727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FFFFFF"/>
                </a:solidFill>
                <a:effectLst/>
                <a:uLnTx/>
                <a:uFillTx/>
                <a:latin typeface="Designball-Edu-01" pitchFamily="2" charset="0"/>
                <a:ea typeface="Open Sans" panose="020B0606030504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DB607338-FC6F-4744-AC9D-7AE0A517A26C}"/>
              </a:ext>
            </a:extLst>
          </p:cNvPr>
          <p:cNvGrpSpPr/>
          <p:nvPr/>
        </p:nvGrpSpPr>
        <p:grpSpPr>
          <a:xfrm>
            <a:off x="5740129" y="4188146"/>
            <a:ext cx="1333260" cy="1144548"/>
            <a:chOff x="9262860" y="9697805"/>
            <a:chExt cx="2424425" cy="2081268"/>
          </a:xfrm>
        </p:grpSpPr>
        <p:pic>
          <p:nvPicPr>
            <p:cNvPr id="18" name="Picture 17">
              <a:extLst>
                <a:ext uri="{FF2B5EF4-FFF2-40B4-BE49-F238E27FC236}">
                  <a16:creationId xmlns:a16="http://schemas.microsoft.com/office/drawing/2014/main" id="{F6745749-1DCD-469D-9722-ABDCC1750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262860" y="10431828"/>
              <a:ext cx="2424425" cy="1347245"/>
            </a:xfrm>
            <a:prstGeom prst="rect">
              <a:avLst/>
            </a:prstGeom>
          </p:spPr>
        </p:pic>
        <p:sp>
          <p:nvSpPr>
            <p:cNvPr id="19" name="Oval 18">
              <a:extLst>
                <a:ext uri="{FF2B5EF4-FFF2-40B4-BE49-F238E27FC236}">
                  <a16:creationId xmlns:a16="http://schemas.microsoft.com/office/drawing/2014/main" id="{4064EEAE-4C63-402B-B6BB-CEEBCF1E2FE4}"/>
                </a:ext>
              </a:extLst>
            </p:cNvPr>
            <p:cNvSpPr/>
            <p:nvPr/>
          </p:nvSpPr>
          <p:spPr>
            <a:xfrm>
              <a:off x="9588663" y="9697805"/>
              <a:ext cx="1727100" cy="1727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FFFFFF"/>
                </a:solidFill>
                <a:effectLst/>
                <a:uLnTx/>
                <a:uFillTx/>
                <a:latin typeface="Designball-Edu-01" pitchFamily="2" charset="0"/>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11E31474-CF4F-4090-B5AA-74CD914D9CA4}"/>
              </a:ext>
            </a:extLst>
          </p:cNvPr>
          <p:cNvGrpSpPr/>
          <p:nvPr/>
        </p:nvGrpSpPr>
        <p:grpSpPr>
          <a:xfrm>
            <a:off x="7159586" y="3604256"/>
            <a:ext cx="764208" cy="655177"/>
            <a:chOff x="9262860" y="9697805"/>
            <a:chExt cx="2424425" cy="2081268"/>
          </a:xfrm>
        </p:grpSpPr>
        <p:pic>
          <p:nvPicPr>
            <p:cNvPr id="21" name="Picture 20">
              <a:extLst>
                <a:ext uri="{FF2B5EF4-FFF2-40B4-BE49-F238E27FC236}">
                  <a16:creationId xmlns:a16="http://schemas.microsoft.com/office/drawing/2014/main" id="{8386D2AE-2F66-44BF-BE90-2427CBF52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262860" y="10431828"/>
              <a:ext cx="2424425" cy="1347245"/>
            </a:xfrm>
            <a:prstGeom prst="rect">
              <a:avLst/>
            </a:prstGeom>
          </p:spPr>
        </p:pic>
        <p:sp>
          <p:nvSpPr>
            <p:cNvPr id="22" name="Oval 21">
              <a:extLst>
                <a:ext uri="{FF2B5EF4-FFF2-40B4-BE49-F238E27FC236}">
                  <a16:creationId xmlns:a16="http://schemas.microsoft.com/office/drawing/2014/main" id="{AD2D3F5D-FE07-42A9-876D-6A5BF74AB941}"/>
                </a:ext>
              </a:extLst>
            </p:cNvPr>
            <p:cNvSpPr/>
            <p:nvPr/>
          </p:nvSpPr>
          <p:spPr>
            <a:xfrm>
              <a:off x="9588663" y="9697805"/>
              <a:ext cx="1727100" cy="1727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Designball-Edu-01" pitchFamily="2" charset="0"/>
                <a:ea typeface="Open Sans" panose="020B0606030504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8CF32B7F-8B07-4D4F-BDA9-BE5CE6D735C2}"/>
              </a:ext>
            </a:extLst>
          </p:cNvPr>
          <p:cNvGrpSpPr/>
          <p:nvPr/>
        </p:nvGrpSpPr>
        <p:grpSpPr>
          <a:xfrm>
            <a:off x="8098385" y="2430165"/>
            <a:ext cx="684173" cy="587335"/>
            <a:chOff x="9262860" y="9697805"/>
            <a:chExt cx="2424425" cy="2081268"/>
          </a:xfrm>
        </p:grpSpPr>
        <p:sp>
          <p:nvSpPr>
            <p:cNvPr id="25" name="Oval 24">
              <a:extLst>
                <a:ext uri="{FF2B5EF4-FFF2-40B4-BE49-F238E27FC236}">
                  <a16:creationId xmlns:a16="http://schemas.microsoft.com/office/drawing/2014/main" id="{92B356A3-EC48-4D9A-BC1F-43D5DF96D2C6}"/>
                </a:ext>
              </a:extLst>
            </p:cNvPr>
            <p:cNvSpPr/>
            <p:nvPr/>
          </p:nvSpPr>
          <p:spPr>
            <a:xfrm>
              <a:off x="9588663" y="9697805"/>
              <a:ext cx="1727100" cy="17271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Designball-Edu-01" pitchFamily="2" charset="0"/>
                <a:ea typeface="Open Sans" panose="020B0606030504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10D6EB68-DC7F-40D9-933A-F60D77E279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262860" y="10431828"/>
              <a:ext cx="2424425" cy="1347245"/>
            </a:xfrm>
            <a:prstGeom prst="rect">
              <a:avLst/>
            </a:prstGeom>
          </p:spPr>
        </p:pic>
      </p:grpSp>
      <p:sp>
        <p:nvSpPr>
          <p:cNvPr id="26" name="TextBox 25">
            <a:extLst>
              <a:ext uri="{FF2B5EF4-FFF2-40B4-BE49-F238E27FC236}">
                <a16:creationId xmlns:a16="http://schemas.microsoft.com/office/drawing/2014/main" id="{00DABD26-3015-4DAF-AC49-2C53B3FE0DF5}"/>
              </a:ext>
            </a:extLst>
          </p:cNvPr>
          <p:cNvSpPr txBox="1"/>
          <p:nvPr/>
        </p:nvSpPr>
        <p:spPr>
          <a:xfrm>
            <a:off x="6160184" y="5761867"/>
            <a:ext cx="3125819" cy="954107"/>
          </a:xfrm>
          <a:prstGeom prst="rect">
            <a:avLst/>
          </a:prstGeom>
          <a:noFill/>
        </p:spPr>
        <p:txBody>
          <a:bodyPr wrap="square" rtlCol="0">
            <a:spAutoFit/>
          </a:bodyPr>
          <a:lstStyle/>
          <a:p>
            <a:r>
              <a:rPr lang="en-US" sz="2400" dirty="0">
                <a:solidFill>
                  <a:schemeClr val="accent1"/>
                </a:solidFill>
              </a:rPr>
              <a:t>Libérer du temps</a:t>
            </a:r>
          </a:p>
          <a:p>
            <a:r>
              <a:rPr lang="fr-FR" sz="1600" dirty="0"/>
              <a:t>Faciliter les conditions d’exercice en libérant du temps médical</a:t>
            </a:r>
            <a:endParaRPr lang="en-US" sz="1600" dirty="0"/>
          </a:p>
        </p:txBody>
      </p:sp>
      <p:sp>
        <p:nvSpPr>
          <p:cNvPr id="27" name="TextBox 26">
            <a:extLst>
              <a:ext uri="{FF2B5EF4-FFF2-40B4-BE49-F238E27FC236}">
                <a16:creationId xmlns:a16="http://schemas.microsoft.com/office/drawing/2014/main" id="{02595D51-DAAD-4084-9C34-FB8F553E8E8F}"/>
              </a:ext>
            </a:extLst>
          </p:cNvPr>
          <p:cNvSpPr txBox="1"/>
          <p:nvPr/>
        </p:nvSpPr>
        <p:spPr>
          <a:xfrm>
            <a:off x="553453" y="3659269"/>
            <a:ext cx="4743162" cy="954107"/>
          </a:xfrm>
          <a:prstGeom prst="rect">
            <a:avLst/>
          </a:prstGeom>
          <a:noFill/>
        </p:spPr>
        <p:txBody>
          <a:bodyPr wrap="square" rtlCol="0">
            <a:spAutoFit/>
          </a:bodyPr>
          <a:lstStyle/>
          <a:p>
            <a:pPr algn="r"/>
            <a:r>
              <a:rPr lang="fr-FR" sz="2400" dirty="0">
                <a:solidFill>
                  <a:schemeClr val="accent3"/>
                </a:solidFill>
              </a:rPr>
              <a:t>Améliorer</a:t>
            </a:r>
            <a:r>
              <a:rPr lang="en-US" sz="2400" dirty="0">
                <a:solidFill>
                  <a:schemeClr val="accent3"/>
                </a:solidFill>
              </a:rPr>
              <a:t> </a:t>
            </a:r>
            <a:r>
              <a:rPr lang="fr-FR" sz="2400" dirty="0">
                <a:solidFill>
                  <a:schemeClr val="accent3"/>
                </a:solidFill>
              </a:rPr>
              <a:t>l’accès</a:t>
            </a:r>
            <a:r>
              <a:rPr lang="en-US" sz="2400" dirty="0">
                <a:solidFill>
                  <a:schemeClr val="accent3"/>
                </a:solidFill>
              </a:rPr>
              <a:t> aux soins</a:t>
            </a:r>
          </a:p>
          <a:p>
            <a:pPr algn="r"/>
            <a:r>
              <a:rPr lang="fr-FR" sz="1600" dirty="0"/>
              <a:t>Améliorer l’accès aux soins et les délais de prise en charge, notamment dans les déserts médicaux</a:t>
            </a:r>
            <a:endParaRPr lang="en-US" sz="1600" dirty="0"/>
          </a:p>
        </p:txBody>
      </p:sp>
      <p:sp>
        <p:nvSpPr>
          <p:cNvPr id="28" name="TextBox 27">
            <a:extLst>
              <a:ext uri="{FF2B5EF4-FFF2-40B4-BE49-F238E27FC236}">
                <a16:creationId xmlns:a16="http://schemas.microsoft.com/office/drawing/2014/main" id="{FE70616B-235E-4884-BFDA-6A4C2BDF0E73}"/>
              </a:ext>
            </a:extLst>
          </p:cNvPr>
          <p:cNvSpPr txBox="1"/>
          <p:nvPr/>
        </p:nvSpPr>
        <p:spPr>
          <a:xfrm>
            <a:off x="4023497" y="1801110"/>
            <a:ext cx="3943313" cy="1046440"/>
          </a:xfrm>
          <a:prstGeom prst="rect">
            <a:avLst/>
          </a:prstGeom>
          <a:noFill/>
        </p:spPr>
        <p:txBody>
          <a:bodyPr wrap="square" rtlCol="0">
            <a:spAutoFit/>
          </a:bodyPr>
          <a:lstStyle/>
          <a:p>
            <a:pPr algn="r"/>
            <a:r>
              <a:rPr lang="en-US" sz="2000" dirty="0">
                <a:solidFill>
                  <a:srgbClr val="0070C0"/>
                </a:solidFill>
              </a:rPr>
              <a:t>Reconnaissance des compétences</a:t>
            </a:r>
          </a:p>
          <a:p>
            <a:pPr algn="r"/>
            <a:r>
              <a:rPr lang="fr-FR" sz="1400" dirty="0"/>
              <a:t>Donner des perspectives d’évolution aux salariés·es</a:t>
            </a:r>
          </a:p>
          <a:p>
            <a:pPr algn="r"/>
            <a:r>
              <a:rPr lang="fr-FR" sz="1400" dirty="0"/>
              <a:t>Permettre une reconnaissance des compétences acquises de façon informelle</a:t>
            </a:r>
            <a:endParaRPr lang="en-US" sz="1400" dirty="0"/>
          </a:p>
        </p:txBody>
      </p:sp>
      <p:sp>
        <p:nvSpPr>
          <p:cNvPr id="29" name="TextBox 28">
            <a:extLst>
              <a:ext uri="{FF2B5EF4-FFF2-40B4-BE49-F238E27FC236}">
                <a16:creationId xmlns:a16="http://schemas.microsoft.com/office/drawing/2014/main" id="{92199ADF-BFF8-4D63-A260-FA878198D949}"/>
              </a:ext>
            </a:extLst>
          </p:cNvPr>
          <p:cNvSpPr txBox="1"/>
          <p:nvPr/>
        </p:nvSpPr>
        <p:spPr>
          <a:xfrm>
            <a:off x="7929413" y="3737197"/>
            <a:ext cx="3137204" cy="1200329"/>
          </a:xfrm>
          <a:prstGeom prst="rect">
            <a:avLst/>
          </a:prstGeom>
          <a:noFill/>
        </p:spPr>
        <p:txBody>
          <a:bodyPr wrap="square" rtlCol="0">
            <a:spAutoFit/>
          </a:bodyPr>
          <a:lstStyle/>
          <a:p>
            <a:r>
              <a:rPr lang="en-US" sz="2400" dirty="0">
                <a:solidFill>
                  <a:schemeClr val="accent5"/>
                </a:solidFill>
              </a:rPr>
              <a:t>Renforcer la qualité</a:t>
            </a:r>
          </a:p>
          <a:p>
            <a:r>
              <a:rPr lang="fr-FR" sz="1600" dirty="0"/>
              <a:t>Renforcer la qualité et la coordination des soins entre acteurs au bénéfice du patient</a:t>
            </a:r>
            <a:endParaRPr lang="en-US" sz="1600" dirty="0"/>
          </a:p>
        </p:txBody>
      </p:sp>
      <p:sp>
        <p:nvSpPr>
          <p:cNvPr id="30" name="Title 1">
            <a:extLst>
              <a:ext uri="{FF2B5EF4-FFF2-40B4-BE49-F238E27FC236}">
                <a16:creationId xmlns:a16="http://schemas.microsoft.com/office/drawing/2014/main" id="{58DE7D68-C335-4805-BAD7-DF41B4B4D948}"/>
              </a:ext>
            </a:extLst>
          </p:cNvPr>
          <p:cNvSpPr txBox="1">
            <a:spLocks/>
          </p:cNvSpPr>
          <p:nvPr/>
        </p:nvSpPr>
        <p:spPr>
          <a:xfrm>
            <a:off x="651522" y="249864"/>
            <a:ext cx="10794520" cy="817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chemeClr val="accent1"/>
                </a:solidFill>
              </a:rPr>
              <a:t>Ce nouveau métier d’</a:t>
            </a:r>
            <a:r>
              <a:rPr lang="fr-FR" sz="3200" b="1" dirty="0" err="1">
                <a:solidFill>
                  <a:schemeClr val="accent1"/>
                </a:solidFill>
              </a:rPr>
              <a:t>assistant·e</a:t>
            </a:r>
            <a:r>
              <a:rPr lang="fr-FR" sz="3200" b="1" dirty="0">
                <a:solidFill>
                  <a:schemeClr val="accent1"/>
                </a:solidFill>
              </a:rPr>
              <a:t> médical·e poursuit les objectifs suivants</a:t>
            </a:r>
            <a:endParaRPr lang="en-US" sz="3200" b="1" dirty="0">
              <a:solidFill>
                <a:schemeClr val="accent1"/>
              </a:solidFill>
            </a:endParaRPr>
          </a:p>
          <a:p>
            <a:endParaRPr lang="en-US" sz="3199" dirty="0">
              <a:solidFill>
                <a:schemeClr val="tx1">
                  <a:lumMod val="90000"/>
                  <a:lumOff val="10000"/>
                </a:schemeClr>
              </a:solidFill>
            </a:endParaRPr>
          </a:p>
        </p:txBody>
      </p:sp>
      <p:pic>
        <p:nvPicPr>
          <p:cNvPr id="2" name="Image 1">
            <a:extLst>
              <a:ext uri="{FF2B5EF4-FFF2-40B4-BE49-F238E27FC236}">
                <a16:creationId xmlns:a16="http://schemas.microsoft.com/office/drawing/2014/main" id="{B4BAD674-F44C-4A1B-BAC6-859FEDBDF2F3}"/>
              </a:ext>
            </a:extLst>
          </p:cNvPr>
          <p:cNvPicPr>
            <a:picLocks noChangeAspect="1"/>
          </p:cNvPicPr>
          <p:nvPr/>
        </p:nvPicPr>
        <p:blipFill>
          <a:blip r:embed="rId5"/>
          <a:stretch>
            <a:fillRect/>
          </a:stretch>
        </p:blipFill>
        <p:spPr>
          <a:xfrm>
            <a:off x="4290596" y="5572131"/>
            <a:ext cx="626214" cy="714413"/>
          </a:xfrm>
          <a:prstGeom prst="rect">
            <a:avLst/>
          </a:prstGeom>
        </p:spPr>
      </p:pic>
      <p:pic>
        <p:nvPicPr>
          <p:cNvPr id="3" name="Image 2">
            <a:extLst>
              <a:ext uri="{FF2B5EF4-FFF2-40B4-BE49-F238E27FC236}">
                <a16:creationId xmlns:a16="http://schemas.microsoft.com/office/drawing/2014/main" id="{5CF0CC90-D5C0-4016-8375-161ABA6461AD}"/>
              </a:ext>
            </a:extLst>
          </p:cNvPr>
          <p:cNvPicPr>
            <a:picLocks noChangeAspect="1"/>
          </p:cNvPicPr>
          <p:nvPr/>
        </p:nvPicPr>
        <p:blipFill>
          <a:blip r:embed="rId6"/>
          <a:stretch>
            <a:fillRect/>
          </a:stretch>
        </p:blipFill>
        <p:spPr>
          <a:xfrm>
            <a:off x="6267656" y="4307152"/>
            <a:ext cx="246047" cy="638184"/>
          </a:xfrm>
          <a:prstGeom prst="rect">
            <a:avLst/>
          </a:prstGeom>
        </p:spPr>
      </p:pic>
      <p:pic>
        <p:nvPicPr>
          <p:cNvPr id="4" name="Image 3">
            <a:extLst>
              <a:ext uri="{FF2B5EF4-FFF2-40B4-BE49-F238E27FC236}">
                <a16:creationId xmlns:a16="http://schemas.microsoft.com/office/drawing/2014/main" id="{80B43111-FD80-4A1A-97EF-ABD4C76084F4}"/>
              </a:ext>
            </a:extLst>
          </p:cNvPr>
          <p:cNvPicPr>
            <a:picLocks noChangeAspect="1"/>
          </p:cNvPicPr>
          <p:nvPr/>
        </p:nvPicPr>
        <p:blipFill>
          <a:blip r:embed="rId7"/>
          <a:stretch>
            <a:fillRect/>
          </a:stretch>
        </p:blipFill>
        <p:spPr>
          <a:xfrm flipV="1">
            <a:off x="7339077" y="3709256"/>
            <a:ext cx="382239" cy="331511"/>
          </a:xfrm>
          <a:prstGeom prst="rect">
            <a:avLst/>
          </a:prstGeom>
        </p:spPr>
      </p:pic>
      <p:pic>
        <p:nvPicPr>
          <p:cNvPr id="5" name="Image 4">
            <a:extLst>
              <a:ext uri="{FF2B5EF4-FFF2-40B4-BE49-F238E27FC236}">
                <a16:creationId xmlns:a16="http://schemas.microsoft.com/office/drawing/2014/main" id="{1D404EDE-D44C-4054-83AC-21148C2AE636}"/>
              </a:ext>
            </a:extLst>
          </p:cNvPr>
          <p:cNvPicPr>
            <a:picLocks noChangeAspect="1"/>
          </p:cNvPicPr>
          <p:nvPr/>
        </p:nvPicPr>
        <p:blipFill>
          <a:blip r:embed="rId8"/>
          <a:stretch>
            <a:fillRect/>
          </a:stretch>
        </p:blipFill>
        <p:spPr>
          <a:xfrm>
            <a:off x="8183355" y="2421333"/>
            <a:ext cx="487388" cy="487388"/>
          </a:xfrm>
          <a:prstGeom prst="rect">
            <a:avLst/>
          </a:prstGeom>
        </p:spPr>
      </p:pic>
      <p:sp>
        <p:nvSpPr>
          <p:cNvPr id="6" name="Rectangle 5">
            <a:extLst>
              <a:ext uri="{FF2B5EF4-FFF2-40B4-BE49-F238E27FC236}">
                <a16:creationId xmlns:a16="http://schemas.microsoft.com/office/drawing/2014/main" id="{3A0A089F-014D-46F7-B83F-CEBC6FE120B5}"/>
              </a:ext>
            </a:extLst>
          </p:cNvPr>
          <p:cNvSpPr/>
          <p:nvPr/>
        </p:nvSpPr>
        <p:spPr>
          <a:xfrm>
            <a:off x="11042196" y="1"/>
            <a:ext cx="1272179" cy="685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3650DE01-4521-43E4-B098-23E4977D67BB}"/>
              </a:ext>
            </a:extLst>
          </p:cNvPr>
          <p:cNvPicPr>
            <a:picLocks noChangeAspect="1"/>
          </p:cNvPicPr>
          <p:nvPr/>
        </p:nvPicPr>
        <p:blipFill>
          <a:blip r:embed="rId9"/>
          <a:stretch>
            <a:fillRect/>
          </a:stretch>
        </p:blipFill>
        <p:spPr>
          <a:xfrm>
            <a:off x="11036743" y="4321067"/>
            <a:ext cx="1182154" cy="1282366"/>
          </a:xfrm>
          <a:prstGeom prst="rect">
            <a:avLst/>
          </a:prstGeom>
        </p:spPr>
      </p:pic>
      <p:pic>
        <p:nvPicPr>
          <p:cNvPr id="32" name="Imag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22507" y="5761867"/>
            <a:ext cx="1333106" cy="840846"/>
          </a:xfrm>
          <a:prstGeom prst="rect">
            <a:avLst/>
          </a:prstGeom>
        </p:spPr>
      </p:pic>
    </p:spTree>
    <p:extLst>
      <p:ext uri="{BB962C8B-B14F-4D97-AF65-F5344CB8AC3E}">
        <p14:creationId xmlns:p14="http://schemas.microsoft.com/office/powerpoint/2010/main" val="6226097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2000">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14:bounceEnd="62000">
                                          <p:cBhvr additive="base">
                                            <p:cTn id="7" dur="1500" fill="hold"/>
                                            <p:tgtEl>
                                              <p:spTgt spid="16"/>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2000">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14:bounceEnd="62000">
                                          <p:cBhvr additive="base">
                                            <p:cTn id="11" dur="1500" fill="hold"/>
                                            <p:tgtEl>
                                              <p:spTgt spid="17"/>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2000">
                                      <p:stCondLst>
                                        <p:cond delay="400"/>
                                      </p:stCondLst>
                                      <p:childTnLst>
                                        <p:set>
                                          <p:cBhvr>
                                            <p:cTn id="14" dur="1" fill="hold">
                                              <p:stCondLst>
                                                <p:cond delay="0"/>
                                              </p:stCondLst>
                                            </p:cTn>
                                            <p:tgtEl>
                                              <p:spTgt spid="20"/>
                                            </p:tgtEl>
                                            <p:attrNameLst>
                                              <p:attrName>style.visibility</p:attrName>
                                            </p:attrNameLst>
                                          </p:cBhvr>
                                          <p:to>
                                            <p:strVal val="visible"/>
                                          </p:to>
                                        </p:set>
                                        <p:anim calcmode="lin" valueType="num" p14:bounceEnd="62000">
                                          <p:cBhvr additive="base">
                                            <p:cTn id="15" dur="1500" fill="hold"/>
                                            <p:tgtEl>
                                              <p:spTgt spid="20"/>
                                            </p:tgtEl>
                                            <p:attrNameLst>
                                              <p:attrName>ppt_x</p:attrName>
                                            </p:attrNameLst>
                                          </p:cBhvr>
                                          <p:tavLst>
                                            <p:tav tm="0">
                                              <p:val>
                                                <p:strVal val="#ppt_x"/>
                                              </p:val>
                                            </p:tav>
                                            <p:tav tm="100000">
                                              <p:val>
                                                <p:strVal val="#ppt_x"/>
                                              </p:val>
                                            </p:tav>
                                          </p:tavLst>
                                        </p:anim>
                                        <p:anim calcmode="lin" valueType="num" p14:bounceEnd="62000">
                                          <p:cBhvr additive="base">
                                            <p:cTn id="16" dur="1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2000">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14:bounceEnd="62000">
                                          <p:cBhvr additive="base">
                                            <p:cTn id="19" dur="1500" fill="hold"/>
                                            <p:tgtEl>
                                              <p:spTgt spid="23"/>
                                            </p:tgtEl>
                                            <p:attrNameLst>
                                              <p:attrName>ppt_x</p:attrName>
                                            </p:attrNameLst>
                                          </p:cBhvr>
                                          <p:tavLst>
                                            <p:tav tm="0">
                                              <p:val>
                                                <p:strVal val="#ppt_x"/>
                                              </p:val>
                                            </p:tav>
                                            <p:tav tm="100000">
                                              <p:val>
                                                <p:strVal val="#ppt_x"/>
                                              </p:val>
                                            </p:tav>
                                          </p:tavLst>
                                        </p:anim>
                                        <p:anim calcmode="lin" valueType="num" p14:bounceEnd="62000">
                                          <p:cBhvr additive="base">
                                            <p:cTn id="20" dur="1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500" fill="hold"/>
                                            <p:tgtEl>
                                              <p:spTgt spid="34"/>
                                            </p:tgtEl>
                                            <p:attrNameLst>
                                              <p:attrName>ppt_x</p:attrName>
                                            </p:attrNameLst>
                                          </p:cBhvr>
                                          <p:tavLst>
                                            <p:tav tm="0">
                                              <p:val>
                                                <p:strVal val="#ppt_x"/>
                                              </p:val>
                                            </p:tav>
                                            <p:tav tm="100000">
                                              <p:val>
                                                <p:strVal val="#ppt_x"/>
                                              </p:val>
                                            </p:tav>
                                          </p:tavLst>
                                        </p:anim>
                                        <p:anim calcmode="lin" valueType="num">
                                          <p:cBhvr additive="base">
                                            <p:cTn id="24" dur="1500" fill="hold"/>
                                            <p:tgtEl>
                                              <p:spTgt spid="34"/>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7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110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4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ppt_x"/>
                                              </p:val>
                                            </p:tav>
                                            <p:tav tm="100000">
                                              <p:val>
                                                <p:strVal val="#ppt_x"/>
                                              </p:val>
                                            </p:tav>
                                          </p:tavLst>
                                        </p:anim>
                                        <p:anim calcmode="lin" valueType="num">
                                          <p:cBhvr additive="base">
                                            <p:cTn id="16" dur="1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ppt_x"/>
                                              </p:val>
                                            </p:tav>
                                            <p:tav tm="100000">
                                              <p:val>
                                                <p:strVal val="#ppt_x"/>
                                              </p:val>
                                            </p:tav>
                                          </p:tavLst>
                                        </p:anim>
                                        <p:anim calcmode="lin" valueType="num">
                                          <p:cBhvr additive="base">
                                            <p:cTn id="20" dur="1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500" fill="hold"/>
                                            <p:tgtEl>
                                              <p:spTgt spid="34"/>
                                            </p:tgtEl>
                                            <p:attrNameLst>
                                              <p:attrName>ppt_x</p:attrName>
                                            </p:attrNameLst>
                                          </p:cBhvr>
                                          <p:tavLst>
                                            <p:tav tm="0">
                                              <p:val>
                                                <p:strVal val="#ppt_x"/>
                                              </p:val>
                                            </p:tav>
                                            <p:tav tm="100000">
                                              <p:val>
                                                <p:strVal val="#ppt_x"/>
                                              </p:val>
                                            </p:tav>
                                          </p:tavLst>
                                        </p:anim>
                                        <p:anim calcmode="lin" valueType="num">
                                          <p:cBhvr additive="base">
                                            <p:cTn id="24" dur="1500" fill="hold"/>
                                            <p:tgtEl>
                                              <p:spTgt spid="34"/>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7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110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27" grpId="0"/>
          <p:bldP spid="28" grpId="0"/>
          <p:bldP spid="2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AE174-4AA4-4D15-B86F-68101C4598E2}"/>
              </a:ext>
            </a:extLst>
          </p:cNvPr>
          <p:cNvSpPr>
            <a:spLocks noGrp="1"/>
          </p:cNvSpPr>
          <p:nvPr>
            <p:ph type="title"/>
          </p:nvPr>
        </p:nvSpPr>
        <p:spPr/>
        <p:txBody>
          <a:bodyPr/>
          <a:lstStyle/>
          <a:p>
            <a:pPr algn="ctr"/>
            <a:r>
              <a:rPr lang="en-US" b="1" dirty="0">
                <a:solidFill>
                  <a:schemeClr val="accent1"/>
                </a:solidFill>
              </a:rPr>
              <a:t>Formations Assistant Médical</a:t>
            </a:r>
            <a:endParaRPr lang="fr-FR" dirty="0"/>
          </a:p>
        </p:txBody>
      </p:sp>
      <p:sp>
        <p:nvSpPr>
          <p:cNvPr id="5" name="Émoticône 4">
            <a:extLst>
              <a:ext uri="{FF2B5EF4-FFF2-40B4-BE49-F238E27FC236}">
                <a16:creationId xmlns:a16="http://schemas.microsoft.com/office/drawing/2014/main" id="{F5D8B7FE-B58A-4B50-B759-B6D2BC4AB0F8}"/>
              </a:ext>
            </a:extLst>
          </p:cNvPr>
          <p:cNvSpPr/>
          <p:nvPr/>
        </p:nvSpPr>
        <p:spPr>
          <a:xfrm>
            <a:off x="3390507" y="1187779"/>
            <a:ext cx="5410986" cy="55594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67066D79-0637-4372-A989-B8177131A395}"/>
              </a:ext>
            </a:extLst>
          </p:cNvPr>
          <p:cNvSpPr/>
          <p:nvPr/>
        </p:nvSpPr>
        <p:spPr>
          <a:xfrm>
            <a:off x="4077731" y="2384981"/>
            <a:ext cx="1751814" cy="177224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CQP</a:t>
            </a:r>
          </a:p>
          <a:p>
            <a:pPr algn="ctr"/>
            <a:endParaRPr lang="fr-FR" sz="1200" dirty="0"/>
          </a:p>
          <a:p>
            <a:pPr algn="ctr"/>
            <a:r>
              <a:rPr lang="fr-FR" sz="1200" b="1" dirty="0">
                <a:solidFill>
                  <a:schemeClr val="tx2"/>
                </a:solidFill>
              </a:rPr>
              <a:t>Certificat de  Qualification Professionnelle</a:t>
            </a:r>
          </a:p>
          <a:p>
            <a:pPr algn="ctr"/>
            <a:endParaRPr lang="fr-FR" sz="1200" dirty="0"/>
          </a:p>
        </p:txBody>
      </p:sp>
      <p:sp>
        <p:nvSpPr>
          <p:cNvPr id="7" name="Ellipse 6">
            <a:extLst>
              <a:ext uri="{FF2B5EF4-FFF2-40B4-BE49-F238E27FC236}">
                <a16:creationId xmlns:a16="http://schemas.microsoft.com/office/drawing/2014/main" id="{74D3A15E-A8A3-4934-9DCD-7AE4D5F31D62}"/>
              </a:ext>
            </a:extLst>
          </p:cNvPr>
          <p:cNvSpPr/>
          <p:nvPr/>
        </p:nvSpPr>
        <p:spPr>
          <a:xfrm>
            <a:off x="6329754" y="2384981"/>
            <a:ext cx="1751814" cy="17722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FAE</a:t>
            </a:r>
          </a:p>
          <a:p>
            <a:pPr algn="ctr"/>
            <a:r>
              <a:rPr lang="fr-FR" sz="1600" dirty="0"/>
              <a:t> </a:t>
            </a:r>
            <a:r>
              <a:rPr lang="fr-FR" sz="1200" b="1" dirty="0">
                <a:solidFill>
                  <a:schemeClr val="tx2"/>
                </a:solidFill>
              </a:rPr>
              <a:t>Formation d’Adaptation à l’Emploi</a:t>
            </a:r>
          </a:p>
          <a:p>
            <a:pPr algn="ctr"/>
            <a:r>
              <a:rPr lang="fr-FR" sz="1200" b="1" dirty="0">
                <a:solidFill>
                  <a:schemeClr val="tx2"/>
                </a:solidFill>
              </a:rPr>
              <a:t>(profils : IDE, DEAS, DEAP)</a:t>
            </a:r>
          </a:p>
        </p:txBody>
      </p:sp>
      <p:pic>
        <p:nvPicPr>
          <p:cNvPr id="11" name="Image 10">
            <a:extLst>
              <a:ext uri="{FF2B5EF4-FFF2-40B4-BE49-F238E27FC236}">
                <a16:creationId xmlns:a16="http://schemas.microsoft.com/office/drawing/2014/main" id="{0948947A-43C8-43BD-9755-8B0FCA50BE60}"/>
              </a:ext>
            </a:extLst>
          </p:cNvPr>
          <p:cNvPicPr>
            <a:picLocks noChangeAspect="1"/>
          </p:cNvPicPr>
          <p:nvPr/>
        </p:nvPicPr>
        <p:blipFill>
          <a:blip r:embed="rId2"/>
          <a:stretch>
            <a:fillRect/>
          </a:stretch>
        </p:blipFill>
        <p:spPr>
          <a:xfrm>
            <a:off x="180093" y="1610758"/>
            <a:ext cx="3139712" cy="2024047"/>
          </a:xfrm>
          <a:prstGeom prst="rect">
            <a:avLst/>
          </a:prstGeom>
        </p:spPr>
      </p:pic>
      <p:sp>
        <p:nvSpPr>
          <p:cNvPr id="12" name="Rectangle 11">
            <a:extLst>
              <a:ext uri="{FF2B5EF4-FFF2-40B4-BE49-F238E27FC236}">
                <a16:creationId xmlns:a16="http://schemas.microsoft.com/office/drawing/2014/main" id="{C23B00C3-4629-42C8-802A-4858DCF153A0}"/>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4CA06692-1BCB-49A9-BF7D-621F21FF3391}"/>
              </a:ext>
            </a:extLst>
          </p:cNvPr>
          <p:cNvPicPr>
            <a:picLocks noChangeAspect="1"/>
          </p:cNvPicPr>
          <p:nvPr/>
        </p:nvPicPr>
        <p:blipFill>
          <a:blip r:embed="rId3"/>
          <a:stretch>
            <a:fillRect/>
          </a:stretch>
        </p:blipFill>
        <p:spPr>
          <a:xfrm>
            <a:off x="10929634" y="4288825"/>
            <a:ext cx="1182154" cy="1282366"/>
          </a:xfrm>
          <a:prstGeom prst="rect">
            <a:avLst/>
          </a:prstGeom>
        </p:spPr>
      </p:pic>
      <p:pic>
        <p:nvPicPr>
          <p:cNvPr id="4" name="Image 3">
            <a:extLst>
              <a:ext uri="{FF2B5EF4-FFF2-40B4-BE49-F238E27FC236}">
                <a16:creationId xmlns:a16="http://schemas.microsoft.com/office/drawing/2014/main" id="{17B02C1B-6F3B-4847-AE75-128BE3BC59F1}"/>
              </a:ext>
            </a:extLst>
          </p:cNvPr>
          <p:cNvPicPr>
            <a:picLocks noChangeAspect="1"/>
          </p:cNvPicPr>
          <p:nvPr/>
        </p:nvPicPr>
        <p:blipFill>
          <a:blip r:embed="rId4"/>
          <a:stretch>
            <a:fillRect/>
          </a:stretch>
        </p:blipFill>
        <p:spPr>
          <a:xfrm>
            <a:off x="8867345" y="1465332"/>
            <a:ext cx="3048425" cy="2314898"/>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5432" y="5648877"/>
            <a:ext cx="1366356" cy="861818"/>
          </a:xfrm>
          <a:prstGeom prst="rect">
            <a:avLst/>
          </a:prstGeom>
        </p:spPr>
      </p:pic>
    </p:spTree>
    <p:extLst>
      <p:ext uri="{BB962C8B-B14F-4D97-AF65-F5344CB8AC3E}">
        <p14:creationId xmlns:p14="http://schemas.microsoft.com/office/powerpoint/2010/main" val="251480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85C9B-3547-466A-9D26-0AACE11FE7F0}"/>
              </a:ext>
            </a:extLst>
          </p:cNvPr>
          <p:cNvSpPr>
            <a:spLocks noGrp="1"/>
          </p:cNvSpPr>
          <p:nvPr>
            <p:ph type="title"/>
          </p:nvPr>
        </p:nvSpPr>
        <p:spPr>
          <a:xfrm>
            <a:off x="472105" y="945347"/>
            <a:ext cx="10143235" cy="432000"/>
          </a:xfrm>
        </p:spPr>
        <p:txBody>
          <a:bodyPr/>
          <a:lstStyle/>
          <a:p>
            <a:pPr algn="ctr"/>
            <a:r>
              <a:rPr lang="fr-FR" sz="3200" dirty="0">
                <a:solidFill>
                  <a:schemeClr val="accent1">
                    <a:lumMod val="75000"/>
                  </a:schemeClr>
                </a:solidFill>
              </a:rPr>
              <a:t>Arrêté du 7 novembre 2019 relatif à l’exercice de l’activité d’assistant médical</a:t>
            </a:r>
            <a:r>
              <a:rPr lang="fr-FR" dirty="0"/>
              <a:t/>
            </a:r>
            <a:br>
              <a:rPr lang="fr-FR" dirty="0"/>
            </a:br>
            <a:endParaRPr lang="fr-FR" dirty="0"/>
          </a:p>
        </p:txBody>
      </p:sp>
      <p:sp>
        <p:nvSpPr>
          <p:cNvPr id="5" name="Rectangle 4">
            <a:extLst>
              <a:ext uri="{FF2B5EF4-FFF2-40B4-BE49-F238E27FC236}">
                <a16:creationId xmlns:a16="http://schemas.microsoft.com/office/drawing/2014/main" id="{3428082E-69B5-4C37-8A3A-F78EE0C517B4}"/>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Image 5">
            <a:extLst>
              <a:ext uri="{FF2B5EF4-FFF2-40B4-BE49-F238E27FC236}">
                <a16:creationId xmlns:a16="http://schemas.microsoft.com/office/drawing/2014/main" id="{A3F528C0-3B82-4FB4-A5BD-35A1343500A7}"/>
              </a:ext>
            </a:extLst>
          </p:cNvPr>
          <p:cNvPicPr>
            <a:picLocks noChangeAspect="1"/>
          </p:cNvPicPr>
          <p:nvPr/>
        </p:nvPicPr>
        <p:blipFill>
          <a:blip r:embed="rId2"/>
          <a:stretch>
            <a:fillRect/>
          </a:stretch>
        </p:blipFill>
        <p:spPr>
          <a:xfrm>
            <a:off x="10872274" y="4247002"/>
            <a:ext cx="1182154" cy="1282366"/>
          </a:xfrm>
          <a:prstGeom prst="rect">
            <a:avLst/>
          </a:prstGeom>
        </p:spPr>
      </p:pic>
      <p:pic>
        <p:nvPicPr>
          <p:cNvPr id="7" name="Espace réservé du contenu 3">
            <a:extLst>
              <a:ext uri="{FF2B5EF4-FFF2-40B4-BE49-F238E27FC236}">
                <a16:creationId xmlns:a16="http://schemas.microsoft.com/office/drawing/2014/main" id="{060A241D-E331-4ED8-9916-EAC5730E97D5}"/>
              </a:ext>
            </a:extLst>
          </p:cNvPr>
          <p:cNvPicPr>
            <a:picLocks noChangeAspect="1"/>
          </p:cNvPicPr>
          <p:nvPr/>
        </p:nvPicPr>
        <p:blipFill>
          <a:blip r:embed="rId3"/>
          <a:stretch>
            <a:fillRect/>
          </a:stretch>
        </p:blipFill>
        <p:spPr>
          <a:xfrm>
            <a:off x="3266902" y="1541266"/>
            <a:ext cx="4946072" cy="5158047"/>
          </a:xfrm>
          <a:prstGeom prst="rect">
            <a:avLst/>
          </a:prstGeom>
        </p:spPr>
      </p:pic>
      <p:sp>
        <p:nvSpPr>
          <p:cNvPr id="8" name="ZoneTexte 7">
            <a:extLst>
              <a:ext uri="{FF2B5EF4-FFF2-40B4-BE49-F238E27FC236}">
                <a16:creationId xmlns:a16="http://schemas.microsoft.com/office/drawing/2014/main" id="{543C362B-DB23-4565-A47C-097168E40196}"/>
              </a:ext>
            </a:extLst>
          </p:cNvPr>
          <p:cNvSpPr txBox="1"/>
          <p:nvPr/>
        </p:nvSpPr>
        <p:spPr>
          <a:xfrm>
            <a:off x="3266902" y="1233489"/>
            <a:ext cx="55612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hlinkClick r:id="rId4"/>
              </a:rPr>
              <a:t>https://www.legifrance.gouv.fr/jorf/id/JORFTEXT000039364029</a:t>
            </a:r>
            <a:r>
              <a:rPr kumimoji="0" lang="fr-FR" sz="14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8510" y="5562026"/>
            <a:ext cx="1433278" cy="904029"/>
          </a:xfrm>
          <a:prstGeom prst="rect">
            <a:avLst/>
          </a:prstGeom>
        </p:spPr>
      </p:pic>
    </p:spTree>
    <p:extLst>
      <p:ext uri="{BB962C8B-B14F-4D97-AF65-F5344CB8AC3E}">
        <p14:creationId xmlns:p14="http://schemas.microsoft.com/office/powerpoint/2010/main" val="405103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a:xfrm>
            <a:off x="431800" y="1517904"/>
            <a:ext cx="11232445" cy="4416551"/>
          </a:xfrm>
        </p:spPr>
        <p:txBody>
          <a:bodyPr/>
          <a:lstStyle/>
          <a:p>
            <a:endParaRPr lang="fr-FR" sz="2000" b="1" dirty="0"/>
          </a:p>
          <a:p>
            <a:pPr marL="637114" indent="-514350">
              <a:buFont typeface="+mj-lt"/>
              <a:buAutoNum type="romanUcPeriod"/>
            </a:pPr>
            <a:r>
              <a:rPr lang="fr-FR" sz="2000" b="1" dirty="0"/>
              <a:t>Les assistants médicaux dans les cabinets des médecins libéraux </a:t>
            </a:r>
            <a:r>
              <a:rPr lang="fr-FR" sz="2000" dirty="0"/>
              <a:t>- </a:t>
            </a:r>
            <a:r>
              <a:rPr lang="fr-FR" sz="2000" b="1" dirty="0"/>
              <a:t>Avenant n°7 à la convention médicale </a:t>
            </a:r>
            <a:r>
              <a:rPr lang="fr-FR" sz="2000" dirty="0"/>
              <a:t>– Présentation Mme Mylène Dejeux | CCR GDRF BFC</a:t>
            </a:r>
          </a:p>
          <a:p>
            <a:pPr marL="637114" indent="-514350">
              <a:buFont typeface="+mj-lt"/>
              <a:buAutoNum type="romanUcPeriod"/>
            </a:pPr>
            <a:endParaRPr lang="fr-FR" sz="2000" dirty="0"/>
          </a:p>
          <a:p>
            <a:pPr marL="637114" indent="-514350">
              <a:buFont typeface="+mj-lt"/>
              <a:buAutoNum type="romanUcPeriod"/>
            </a:pPr>
            <a:r>
              <a:rPr lang="fr-FR" sz="2000" b="1" dirty="0"/>
              <a:t>Retour d’expérience</a:t>
            </a:r>
          </a:p>
          <a:p>
            <a:pPr marL="637114" indent="-514350">
              <a:buFont typeface="+mj-lt"/>
              <a:buAutoNum type="romanUcPeriod"/>
            </a:pPr>
            <a:endParaRPr lang="fr-FR" sz="2000" b="1" dirty="0"/>
          </a:p>
          <a:p>
            <a:pPr marL="637114" indent="-514350">
              <a:buFont typeface="+mj-lt"/>
              <a:buAutoNum type="romanUcPeriod"/>
            </a:pPr>
            <a:r>
              <a:rPr lang="fr-FR" sz="2000" b="1" dirty="0"/>
              <a:t>Formation «  Assistant médical » </a:t>
            </a:r>
            <a:r>
              <a:rPr lang="fr-FR" sz="2000" dirty="0"/>
              <a:t>– Intervention du Dr Audrey Vienne | AFML  &amp; de Mme Aurélie </a:t>
            </a:r>
            <a:r>
              <a:rPr lang="fr-FR" sz="2000" dirty="0" smtClean="0"/>
              <a:t>Hugot-Jeannard </a:t>
            </a:r>
            <a:r>
              <a:rPr lang="fr-FR" sz="2000" dirty="0"/>
              <a:t>| Y SCHOOLS</a:t>
            </a:r>
            <a:endParaRPr lang="fr-FR" sz="2000" b="1" dirty="0"/>
          </a:p>
          <a:p>
            <a:pPr marL="637114" indent="-514350">
              <a:buFont typeface="+mj-lt"/>
              <a:buAutoNum type="romanUcPeriod"/>
            </a:pPr>
            <a:endParaRPr lang="fr-FR" sz="2000" b="1" dirty="0"/>
          </a:p>
          <a:p>
            <a:pPr marL="637114" indent="-514350">
              <a:buFont typeface="+mj-lt"/>
              <a:buAutoNum type="romanUcPeriod"/>
            </a:pPr>
            <a:r>
              <a:rPr lang="fr-FR" sz="2000" b="1" dirty="0"/>
              <a:t>Questions/ réponses</a:t>
            </a:r>
          </a:p>
          <a:p>
            <a:pPr marL="982938" lvl="1" indent="-514350">
              <a:buFont typeface="Wingdings" panose="05000000000000000000" pitchFamily="2" charset="2"/>
              <a:buChar char="ü"/>
            </a:pPr>
            <a:endParaRPr lang="fr-FR" sz="2000" b="1" dirty="0"/>
          </a:p>
          <a:p>
            <a:pPr marL="637114" indent="-514350">
              <a:buFont typeface="+mj-lt"/>
              <a:buAutoNum type="romanUcPeriod"/>
            </a:pPr>
            <a:endParaRPr lang="fr-FR" dirty="0"/>
          </a:p>
        </p:txBody>
      </p:sp>
      <p:pic>
        <p:nvPicPr>
          <p:cNvPr id="8" name="Image 7"/>
          <p:cNvPicPr>
            <a:picLocks noChangeAspect="1"/>
          </p:cNvPicPr>
          <p:nvPr/>
        </p:nvPicPr>
        <p:blipFill>
          <a:blip r:embed="rId2"/>
          <a:stretch>
            <a:fillRect/>
          </a:stretch>
        </p:blipFill>
        <p:spPr>
          <a:xfrm>
            <a:off x="2796169" y="120153"/>
            <a:ext cx="2588423" cy="826917"/>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111" y="37640"/>
            <a:ext cx="1624920" cy="1024905"/>
          </a:xfrm>
          <a:prstGeom prst="rect">
            <a:avLst/>
          </a:prstGeom>
        </p:spPr>
      </p:pic>
      <p:pic>
        <p:nvPicPr>
          <p:cNvPr id="11" name="Image 10">
            <a:extLst>
              <a:ext uri="{FF2B5EF4-FFF2-40B4-BE49-F238E27FC236}">
                <a16:creationId xmlns:a16="http://schemas.microsoft.com/office/drawing/2014/main" id="{10380E34-E073-4570-BA53-F31B01FAD9F9}"/>
              </a:ext>
            </a:extLst>
          </p:cNvPr>
          <p:cNvPicPr>
            <a:picLocks noChangeAspect="1"/>
          </p:cNvPicPr>
          <p:nvPr/>
        </p:nvPicPr>
        <p:blipFill>
          <a:blip r:embed="rId4"/>
          <a:stretch>
            <a:fillRect/>
          </a:stretch>
        </p:blipFill>
        <p:spPr>
          <a:xfrm>
            <a:off x="10677580" y="104530"/>
            <a:ext cx="791669" cy="85877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946" y="141101"/>
            <a:ext cx="2703810" cy="856562"/>
          </a:xfrm>
          <a:prstGeom prst="rect">
            <a:avLst/>
          </a:prstGeom>
        </p:spPr>
      </p:pic>
    </p:spTree>
    <p:extLst>
      <p:ext uri="{BB962C8B-B14F-4D97-AF65-F5344CB8AC3E}">
        <p14:creationId xmlns:p14="http://schemas.microsoft.com/office/powerpoint/2010/main" val="27743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flipH="1">
            <a:off x="444843" y="1903226"/>
            <a:ext cx="2674614" cy="2674614"/>
          </a:xfrm>
          <a:prstGeom prst="ellipse">
            <a:avLst/>
          </a:prstGeom>
          <a:solidFill>
            <a:schemeClr val="accent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2772277" y="2009212"/>
            <a:ext cx="2674614" cy="2674614"/>
          </a:xfrm>
          <a:prstGeom prst="ellipse">
            <a:avLst/>
          </a:prstGeom>
          <a:solidFill>
            <a:schemeClr val="accent2">
              <a:alpha val="5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5152938" y="1968076"/>
            <a:ext cx="2674614" cy="2674614"/>
          </a:xfrm>
          <a:prstGeom prst="ellipse">
            <a:avLst/>
          </a:prstGeom>
          <a:solidFill>
            <a:schemeClr val="accent3">
              <a:alpha val="5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7522639" y="2008972"/>
            <a:ext cx="2674614" cy="2674614"/>
          </a:xfrm>
          <a:prstGeom prst="ellipse">
            <a:avLst/>
          </a:prstGeom>
          <a:solidFill>
            <a:schemeClr val="accent4">
              <a:alpha val="5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59516" y="259291"/>
            <a:ext cx="10351698" cy="121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solidFill>
              </a:rPr>
              <a:t>Activité de l’Assistant·e Médical·e</a:t>
            </a:r>
          </a:p>
          <a:p>
            <a:pPr algn="ctr"/>
            <a:endParaRPr lang="en-US" sz="1200" dirty="0">
              <a:solidFill>
                <a:schemeClr val="tx1">
                  <a:lumMod val="90000"/>
                  <a:lumOff val="10000"/>
                </a:schemeClr>
              </a:solidFill>
            </a:endParaRPr>
          </a:p>
          <a:p>
            <a:pPr algn="ctr"/>
            <a:r>
              <a:rPr lang="fr-FR" sz="1800" b="0" i="0" u="none" strike="noStrike" baseline="0" dirty="0">
                <a:latin typeface="Helvetica" panose="020B0604020202020204" pitchFamily="34" charset="0"/>
              </a:rPr>
              <a:t>L’</a:t>
            </a:r>
            <a:r>
              <a:rPr lang="fr-FR" sz="1800" b="0" i="0" u="none" strike="noStrike" baseline="0" dirty="0" err="1">
                <a:latin typeface="Helvetica" panose="020B0604020202020204" pitchFamily="34" charset="0"/>
              </a:rPr>
              <a:t>assistant·e</a:t>
            </a:r>
            <a:r>
              <a:rPr lang="fr-FR" sz="1800" b="0" i="0" u="none" strike="noStrike" baseline="0" dirty="0">
                <a:latin typeface="Helvetica" panose="020B0604020202020204" pitchFamily="34" charset="0"/>
              </a:rPr>
              <a:t> médical·e exerce son activité dans les cabinets médicaux, généralistes</a:t>
            </a:r>
          </a:p>
          <a:p>
            <a:pPr algn="ctr"/>
            <a:r>
              <a:rPr lang="fr-FR" sz="1800" b="0" i="0" u="none" strike="noStrike" baseline="0" dirty="0">
                <a:latin typeface="Helvetica" panose="020B0604020202020204" pitchFamily="34" charset="0"/>
              </a:rPr>
              <a:t>ou autres spécialistes. </a:t>
            </a:r>
          </a:p>
          <a:p>
            <a:pPr algn="ctr"/>
            <a:r>
              <a:rPr lang="fr-FR" sz="1800" b="0" i="0" u="none" strike="noStrike" baseline="0" dirty="0">
                <a:latin typeface="Helvetica" panose="020B0604020202020204" pitchFamily="34" charset="0"/>
              </a:rPr>
              <a:t>Il /elle assure les 4 activités suivantes sous la responsabilité du praticien</a:t>
            </a:r>
            <a:endParaRPr lang="en-US" sz="3199" dirty="0">
              <a:solidFill>
                <a:schemeClr val="tx1">
                  <a:lumMod val="90000"/>
                  <a:lumOff val="10000"/>
                </a:schemeClr>
              </a:solidFill>
            </a:endParaRPr>
          </a:p>
        </p:txBody>
      </p:sp>
      <p:grpSp>
        <p:nvGrpSpPr>
          <p:cNvPr id="2" name="Group 1"/>
          <p:cNvGrpSpPr/>
          <p:nvPr/>
        </p:nvGrpSpPr>
        <p:grpSpPr>
          <a:xfrm>
            <a:off x="769627" y="2037282"/>
            <a:ext cx="2069877" cy="1751508"/>
            <a:chOff x="768932" y="1988115"/>
            <a:chExt cx="2070147" cy="1751736"/>
          </a:xfrm>
        </p:grpSpPr>
        <p:sp>
          <p:nvSpPr>
            <p:cNvPr id="21" name="Rectangle 20"/>
            <p:cNvSpPr/>
            <p:nvPr/>
          </p:nvSpPr>
          <p:spPr>
            <a:xfrm>
              <a:off x="2482503" y="1988115"/>
              <a:ext cx="184755" cy="8311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Designball-Location-01" pitchFamily="2" charset="0"/>
                <a:ea typeface="Open Sans" panose="020B0606030504020204" pitchFamily="34" charset="0"/>
                <a:cs typeface="Arial" panose="020B0604020202020204" pitchFamily="34" charset="0"/>
              </a:endParaRPr>
            </a:p>
          </p:txBody>
        </p:sp>
        <p:sp>
          <p:nvSpPr>
            <p:cNvPr id="22" name="Rectangle 21"/>
            <p:cNvSpPr/>
            <p:nvPr/>
          </p:nvSpPr>
          <p:spPr>
            <a:xfrm>
              <a:off x="768932" y="3155000"/>
              <a:ext cx="2070147" cy="584851"/>
            </a:xfrm>
            <a:prstGeom prst="rect">
              <a:avLst/>
            </a:prstGeom>
          </p:spPr>
          <p:txBody>
            <a:bodyPr wrap="square" anchor="ctr">
              <a:spAutoFit/>
            </a:bodyPr>
            <a:lstStyle/>
            <a:p>
              <a:pPr algn="ctr"/>
              <a:r>
                <a:rPr lang="fr-FR" sz="1600" b="1" dirty="0"/>
                <a:t>Suivi du parcours de santé du patient</a:t>
              </a:r>
              <a:endParaRPr lang="en-US" sz="1600" b="1" dirty="0"/>
            </a:p>
          </p:txBody>
        </p:sp>
      </p:grpSp>
      <p:grpSp>
        <p:nvGrpSpPr>
          <p:cNvPr id="3" name="Group 2"/>
          <p:cNvGrpSpPr/>
          <p:nvPr/>
        </p:nvGrpSpPr>
        <p:grpSpPr>
          <a:xfrm>
            <a:off x="3160873" y="2037281"/>
            <a:ext cx="2069877" cy="2145265"/>
            <a:chOff x="3160490" y="1988114"/>
            <a:chExt cx="2070147" cy="2145544"/>
          </a:xfrm>
        </p:grpSpPr>
        <p:sp>
          <p:nvSpPr>
            <p:cNvPr id="23" name="Rectangle 22"/>
            <p:cNvSpPr/>
            <p:nvPr/>
          </p:nvSpPr>
          <p:spPr>
            <a:xfrm>
              <a:off x="4849218" y="1988114"/>
              <a:ext cx="184755" cy="8311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Designball-Communication-01" pitchFamily="2" charset="0"/>
                <a:ea typeface="Open Sans" panose="020B0606030504020204" pitchFamily="34" charset="0"/>
                <a:cs typeface="Arial" panose="020B0604020202020204" pitchFamily="34" charset="0"/>
              </a:endParaRPr>
            </a:p>
          </p:txBody>
        </p:sp>
        <p:sp>
          <p:nvSpPr>
            <p:cNvPr id="24" name="Rectangle 23"/>
            <p:cNvSpPr/>
            <p:nvPr/>
          </p:nvSpPr>
          <p:spPr>
            <a:xfrm>
              <a:off x="3160490" y="3056300"/>
              <a:ext cx="2070147" cy="1077358"/>
            </a:xfrm>
            <a:prstGeom prst="rect">
              <a:avLst/>
            </a:prstGeom>
          </p:spPr>
          <p:txBody>
            <a:bodyPr wrap="square" anchor="ctr">
              <a:spAutoFit/>
            </a:bodyPr>
            <a:lstStyle/>
            <a:p>
              <a:pPr algn="ctr"/>
              <a:r>
                <a:rPr lang="fr-FR" sz="1600" b="1" dirty="0"/>
                <a:t>Accueil et prise en charge administrative des patients</a:t>
              </a:r>
            </a:p>
          </p:txBody>
        </p:sp>
      </p:grpSp>
      <p:grpSp>
        <p:nvGrpSpPr>
          <p:cNvPr id="4" name="Group 3"/>
          <p:cNvGrpSpPr/>
          <p:nvPr/>
        </p:nvGrpSpPr>
        <p:grpSpPr>
          <a:xfrm>
            <a:off x="5565717" y="2037281"/>
            <a:ext cx="2069877" cy="1661335"/>
            <a:chOff x="5565647" y="1988114"/>
            <a:chExt cx="2070147" cy="1661551"/>
          </a:xfrm>
        </p:grpSpPr>
        <p:sp>
          <p:nvSpPr>
            <p:cNvPr id="25" name="Rectangle 24"/>
            <p:cNvSpPr/>
            <p:nvPr/>
          </p:nvSpPr>
          <p:spPr>
            <a:xfrm>
              <a:off x="7196633" y="1988114"/>
              <a:ext cx="184755" cy="8311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Designball-Edu-01" pitchFamily="2" charset="0"/>
                <a:ea typeface="Open Sans" panose="020B0606030504020204" pitchFamily="34" charset="0"/>
                <a:cs typeface="Arial" panose="020B0604020202020204" pitchFamily="34" charset="0"/>
              </a:endParaRPr>
            </a:p>
          </p:txBody>
        </p:sp>
        <p:sp>
          <p:nvSpPr>
            <p:cNvPr id="26" name="Rectangle 25"/>
            <p:cNvSpPr/>
            <p:nvPr/>
          </p:nvSpPr>
          <p:spPr>
            <a:xfrm>
              <a:off x="5565647" y="3311067"/>
              <a:ext cx="2070147" cy="338598"/>
            </a:xfrm>
            <a:prstGeom prst="rect">
              <a:avLst/>
            </a:prstGeom>
          </p:spPr>
          <p:txBody>
            <a:bodyPr wrap="square" anchor="ctr">
              <a:spAutoFit/>
            </a:bodyPr>
            <a:lstStyle/>
            <a:p>
              <a:pPr algn="ctr"/>
              <a:r>
                <a:rPr lang="en-US" sz="1600" b="1" dirty="0"/>
                <a:t>Hygiène et qualité</a:t>
              </a:r>
            </a:p>
          </p:txBody>
        </p:sp>
      </p:grpSp>
      <p:grpSp>
        <p:nvGrpSpPr>
          <p:cNvPr id="5" name="Group 4"/>
          <p:cNvGrpSpPr/>
          <p:nvPr/>
        </p:nvGrpSpPr>
        <p:grpSpPr>
          <a:xfrm>
            <a:off x="7935418" y="2091252"/>
            <a:ext cx="2069877" cy="2016658"/>
            <a:chOff x="7941495" y="1754698"/>
            <a:chExt cx="2070147" cy="2016920"/>
          </a:xfrm>
        </p:grpSpPr>
        <p:sp>
          <p:nvSpPr>
            <p:cNvPr id="27" name="Rectangle 26"/>
            <p:cNvSpPr/>
            <p:nvPr/>
          </p:nvSpPr>
          <p:spPr>
            <a:xfrm>
              <a:off x="9530579" y="1754698"/>
              <a:ext cx="184755" cy="8311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Designball-Users-01" pitchFamily="2" charset="0"/>
                <a:ea typeface="Open Sans" panose="020B0606030504020204" pitchFamily="34" charset="0"/>
                <a:cs typeface="Arial" panose="020B0604020202020204" pitchFamily="34" charset="0"/>
              </a:endParaRPr>
            </a:p>
          </p:txBody>
        </p:sp>
        <p:sp>
          <p:nvSpPr>
            <p:cNvPr id="28" name="Rectangle 27"/>
            <p:cNvSpPr/>
            <p:nvPr/>
          </p:nvSpPr>
          <p:spPr>
            <a:xfrm>
              <a:off x="7941495" y="2940513"/>
              <a:ext cx="2070147" cy="831105"/>
            </a:xfrm>
            <a:prstGeom prst="rect">
              <a:avLst/>
            </a:prstGeom>
          </p:spPr>
          <p:txBody>
            <a:bodyPr wrap="square" anchor="ctr">
              <a:spAutoFit/>
            </a:bodyPr>
            <a:lstStyle/>
            <a:p>
              <a:pPr algn="ctr"/>
              <a:r>
                <a:rPr lang="en-US" sz="1600" b="1" dirty="0"/>
                <a:t>Assistance opérationnelle au praticien</a:t>
              </a:r>
            </a:p>
          </p:txBody>
        </p:sp>
      </p:grpSp>
      <p:pic>
        <p:nvPicPr>
          <p:cNvPr id="11" name="Image 10">
            <a:extLst>
              <a:ext uri="{FF2B5EF4-FFF2-40B4-BE49-F238E27FC236}">
                <a16:creationId xmlns:a16="http://schemas.microsoft.com/office/drawing/2014/main" id="{C27D0A4D-4958-47BE-B1A5-BF674B4AA732}"/>
              </a:ext>
            </a:extLst>
          </p:cNvPr>
          <p:cNvPicPr>
            <a:picLocks noChangeAspect="1"/>
          </p:cNvPicPr>
          <p:nvPr/>
        </p:nvPicPr>
        <p:blipFill>
          <a:blip r:embed="rId2"/>
          <a:stretch>
            <a:fillRect/>
          </a:stretch>
        </p:blipFill>
        <p:spPr>
          <a:xfrm>
            <a:off x="8675747" y="2475480"/>
            <a:ext cx="589217" cy="368261"/>
          </a:xfrm>
          <a:prstGeom prst="rect">
            <a:avLst/>
          </a:prstGeom>
        </p:spPr>
      </p:pic>
      <p:pic>
        <p:nvPicPr>
          <p:cNvPr id="12" name="Image 11">
            <a:extLst>
              <a:ext uri="{FF2B5EF4-FFF2-40B4-BE49-F238E27FC236}">
                <a16:creationId xmlns:a16="http://schemas.microsoft.com/office/drawing/2014/main" id="{A3E9D896-AF5D-4C2E-9B19-948CDDB08210}"/>
              </a:ext>
            </a:extLst>
          </p:cNvPr>
          <p:cNvPicPr>
            <a:picLocks noChangeAspect="1"/>
          </p:cNvPicPr>
          <p:nvPr/>
        </p:nvPicPr>
        <p:blipFill>
          <a:blip r:embed="rId3"/>
          <a:stretch>
            <a:fillRect/>
          </a:stretch>
        </p:blipFill>
        <p:spPr>
          <a:xfrm>
            <a:off x="6274243" y="2410021"/>
            <a:ext cx="451143" cy="469433"/>
          </a:xfrm>
          <a:prstGeom prst="rect">
            <a:avLst/>
          </a:prstGeom>
        </p:spPr>
      </p:pic>
      <p:pic>
        <p:nvPicPr>
          <p:cNvPr id="13" name="Image 12">
            <a:extLst>
              <a:ext uri="{FF2B5EF4-FFF2-40B4-BE49-F238E27FC236}">
                <a16:creationId xmlns:a16="http://schemas.microsoft.com/office/drawing/2014/main" id="{0AD28A3B-9F01-4E9E-830E-9AFACBA378B5}"/>
              </a:ext>
            </a:extLst>
          </p:cNvPr>
          <p:cNvPicPr>
            <a:picLocks noChangeAspect="1"/>
          </p:cNvPicPr>
          <p:nvPr/>
        </p:nvPicPr>
        <p:blipFill>
          <a:blip r:embed="rId4"/>
          <a:stretch>
            <a:fillRect/>
          </a:stretch>
        </p:blipFill>
        <p:spPr>
          <a:xfrm>
            <a:off x="3856557" y="2329682"/>
            <a:ext cx="652329" cy="609653"/>
          </a:xfrm>
          <a:prstGeom prst="rect">
            <a:avLst/>
          </a:prstGeom>
        </p:spPr>
      </p:pic>
      <p:pic>
        <p:nvPicPr>
          <p:cNvPr id="15" name="Image 14">
            <a:extLst>
              <a:ext uri="{FF2B5EF4-FFF2-40B4-BE49-F238E27FC236}">
                <a16:creationId xmlns:a16="http://schemas.microsoft.com/office/drawing/2014/main" id="{F75543E9-5D2D-4AFB-805D-945949C6C261}"/>
              </a:ext>
            </a:extLst>
          </p:cNvPr>
          <p:cNvPicPr>
            <a:picLocks noChangeAspect="1"/>
          </p:cNvPicPr>
          <p:nvPr/>
        </p:nvPicPr>
        <p:blipFill>
          <a:blip r:embed="rId5"/>
          <a:stretch>
            <a:fillRect/>
          </a:stretch>
        </p:blipFill>
        <p:spPr>
          <a:xfrm>
            <a:off x="1586157" y="2333629"/>
            <a:ext cx="408467" cy="512108"/>
          </a:xfrm>
          <a:prstGeom prst="rect">
            <a:avLst/>
          </a:prstGeom>
        </p:spPr>
      </p:pic>
      <p:sp>
        <p:nvSpPr>
          <p:cNvPr id="29" name="Rectangle 28">
            <a:extLst>
              <a:ext uri="{FF2B5EF4-FFF2-40B4-BE49-F238E27FC236}">
                <a16:creationId xmlns:a16="http://schemas.microsoft.com/office/drawing/2014/main" id="{4BD464B0-8884-47C7-8A6D-B8A309142B04}"/>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a:extLst>
              <a:ext uri="{FF2B5EF4-FFF2-40B4-BE49-F238E27FC236}">
                <a16:creationId xmlns:a16="http://schemas.microsoft.com/office/drawing/2014/main" id="{10380E34-E073-4570-BA53-F31B01FAD9F9}"/>
              </a:ext>
            </a:extLst>
          </p:cNvPr>
          <p:cNvPicPr>
            <a:picLocks noChangeAspect="1"/>
          </p:cNvPicPr>
          <p:nvPr/>
        </p:nvPicPr>
        <p:blipFill>
          <a:blip r:embed="rId6"/>
          <a:stretch>
            <a:fillRect/>
          </a:stretch>
        </p:blipFill>
        <p:spPr>
          <a:xfrm>
            <a:off x="10929634" y="4355327"/>
            <a:ext cx="1182154" cy="1282366"/>
          </a:xfrm>
          <a:prstGeom prst="rect">
            <a:avLst/>
          </a:prstGeom>
        </p:spPr>
      </p:pic>
      <p:pic>
        <p:nvPicPr>
          <p:cNvPr id="31" name="Imag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2184" y="5723651"/>
            <a:ext cx="1366356" cy="861818"/>
          </a:xfrm>
          <a:prstGeom prst="rect">
            <a:avLst/>
          </a:prstGeom>
        </p:spPr>
      </p:pic>
    </p:spTree>
    <p:extLst>
      <p:ext uri="{BB962C8B-B14F-4D97-AF65-F5344CB8AC3E}">
        <p14:creationId xmlns:p14="http://schemas.microsoft.com/office/powerpoint/2010/main" val="817321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73333">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3333">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73333">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73333">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14:bounceEnd="73333">
                                          <p:cBhvr additive="base">
                                            <p:cTn id="11" dur="1500" fill="hold"/>
                                            <p:tgtEl>
                                              <p:spTgt spid="8"/>
                                            </p:tgtEl>
                                            <p:attrNameLst>
                                              <p:attrName>ppt_x</p:attrName>
                                            </p:attrNameLst>
                                          </p:cBhvr>
                                          <p:tavLst>
                                            <p:tav tm="0">
                                              <p:val>
                                                <p:strVal val="1+#ppt_w/2"/>
                                              </p:val>
                                            </p:tav>
                                            <p:tav tm="100000">
                                              <p:val>
                                                <p:strVal val="#ppt_x"/>
                                              </p:val>
                                            </p:tav>
                                          </p:tavLst>
                                        </p:anim>
                                        <p:anim calcmode="lin" valueType="num" p14:bounceEnd="73333">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73333">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14:bounceEnd="73333">
                                          <p:cBhvr additive="base">
                                            <p:cTn id="15" dur="1500" fill="hold"/>
                                            <p:tgtEl>
                                              <p:spTgt spid="9"/>
                                            </p:tgtEl>
                                            <p:attrNameLst>
                                              <p:attrName>ppt_x</p:attrName>
                                            </p:attrNameLst>
                                          </p:cBhvr>
                                          <p:tavLst>
                                            <p:tav tm="0">
                                              <p:val>
                                                <p:strVal val="1+#ppt_w/2"/>
                                              </p:val>
                                            </p:tav>
                                            <p:tav tm="100000">
                                              <p:val>
                                                <p:strVal val="#ppt_x"/>
                                              </p:val>
                                            </p:tav>
                                          </p:tavLst>
                                        </p:anim>
                                        <p:anim calcmode="lin" valueType="num" p14:bounceEnd="73333">
                                          <p:cBhvr additive="base">
                                            <p:cTn id="16" dur="1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73333">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14:bounceEnd="73333">
                                          <p:cBhvr additive="base">
                                            <p:cTn id="19" dur="1500" fill="hold"/>
                                            <p:tgtEl>
                                              <p:spTgt spid="10"/>
                                            </p:tgtEl>
                                            <p:attrNameLst>
                                              <p:attrName>ppt_x</p:attrName>
                                            </p:attrNameLst>
                                          </p:cBhvr>
                                          <p:tavLst>
                                            <p:tav tm="0">
                                              <p:val>
                                                <p:strVal val="1+#ppt_w/2"/>
                                              </p:val>
                                            </p:tav>
                                            <p:tav tm="100000">
                                              <p:val>
                                                <p:strVal val="#ppt_x"/>
                                              </p:val>
                                            </p:tav>
                                          </p:tavLst>
                                        </p:anim>
                                        <p:anim calcmode="lin" valueType="num" p14:bounceEnd="73333">
                                          <p:cBhvr additive="base">
                                            <p:cTn id="20" dur="1500" fill="hold"/>
                                            <p:tgtEl>
                                              <p:spTgt spid="10"/>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300"/>
                                            <p:tgtEl>
                                              <p:spTgt spid="2"/>
                                            </p:tgtEl>
                                          </p:cBhvr>
                                        </p:animEffect>
                                      </p:childTnLst>
                                    </p:cTn>
                                  </p:par>
                                  <p:par>
                                    <p:cTn id="24" presetID="10" presetClass="entr" presetSubtype="0" fill="hold" nodeType="with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300"/>
                                            <p:tgtEl>
                                              <p:spTgt spid="3"/>
                                            </p:tgtEl>
                                          </p:cBhvr>
                                        </p:animEffect>
                                      </p:childTnLst>
                                    </p:cTn>
                                  </p:par>
                                  <p:par>
                                    <p:cTn id="27" presetID="10" presetClass="entr" presetSubtype="0" fill="hold" nodeType="withEffect">
                                      <p:stCondLst>
                                        <p:cond delay="7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300"/>
                                            <p:tgtEl>
                                              <p:spTgt spid="4"/>
                                            </p:tgtEl>
                                          </p:cBhvr>
                                        </p:animEffect>
                                      </p:childTnLst>
                                    </p:cTn>
                                  </p:par>
                                  <p:par>
                                    <p:cTn id="30" presetID="10" presetClass="entr" presetSubtype="0" fill="hold" nodeType="withEffect">
                                      <p:stCondLst>
                                        <p:cond delay="8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1+#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1+#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300"/>
                                            <p:tgtEl>
                                              <p:spTgt spid="2"/>
                                            </p:tgtEl>
                                          </p:cBhvr>
                                        </p:animEffect>
                                      </p:childTnLst>
                                    </p:cTn>
                                  </p:par>
                                  <p:par>
                                    <p:cTn id="24" presetID="10" presetClass="entr" presetSubtype="0" fill="hold" nodeType="with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300"/>
                                            <p:tgtEl>
                                              <p:spTgt spid="3"/>
                                            </p:tgtEl>
                                          </p:cBhvr>
                                        </p:animEffect>
                                      </p:childTnLst>
                                    </p:cTn>
                                  </p:par>
                                  <p:par>
                                    <p:cTn id="27" presetID="10" presetClass="entr" presetSubtype="0" fill="hold" nodeType="withEffect">
                                      <p:stCondLst>
                                        <p:cond delay="7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300"/>
                                            <p:tgtEl>
                                              <p:spTgt spid="4"/>
                                            </p:tgtEl>
                                          </p:cBhvr>
                                        </p:animEffect>
                                      </p:childTnLst>
                                    </p:cTn>
                                  </p:par>
                                  <p:par>
                                    <p:cTn id="30" presetID="10" presetClass="entr" presetSubtype="0" fill="hold" nodeType="withEffect">
                                      <p:stCondLst>
                                        <p:cond delay="8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8270" y="1526577"/>
            <a:ext cx="2883166" cy="2184594"/>
          </a:xfrm>
          <a:prstGeom prst="rect">
            <a:avLst/>
          </a:prstGeom>
          <a:solidFill>
            <a:srgbClr val="97D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17050" y="1010098"/>
            <a:ext cx="3157381" cy="664519"/>
            <a:chOff x="1490102" y="1804020"/>
            <a:chExt cx="2372494" cy="499328"/>
          </a:xfrm>
        </p:grpSpPr>
        <p:sp>
          <p:nvSpPr>
            <p:cNvPr id="5" name="Right Triangle 4"/>
            <p:cNvSpPr/>
            <p:nvPr/>
          </p:nvSpPr>
          <p:spPr>
            <a:xfrm flipV="1">
              <a:off x="3755846" y="2192216"/>
              <a:ext cx="106750" cy="11112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491054" y="1804020"/>
              <a:ext cx="2371061" cy="3880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7" name="Right Triangle 6"/>
            <p:cNvSpPr/>
            <p:nvPr/>
          </p:nvSpPr>
          <p:spPr>
            <a:xfrm flipH="1" flipV="1">
              <a:off x="1490102" y="2192219"/>
              <a:ext cx="107679" cy="11112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grpSp>
      <p:sp>
        <p:nvSpPr>
          <p:cNvPr id="8" name="TextBox 7"/>
          <p:cNvSpPr txBox="1"/>
          <p:nvPr/>
        </p:nvSpPr>
        <p:spPr>
          <a:xfrm>
            <a:off x="1041895" y="990494"/>
            <a:ext cx="2760122" cy="553998"/>
          </a:xfrm>
          <a:prstGeom prst="rect">
            <a:avLst/>
          </a:prstGeom>
          <a:noFill/>
        </p:spPr>
        <p:txBody>
          <a:bodyPr wrap="square" rtlCol="0">
            <a:spAutoFit/>
          </a:bodyPr>
          <a:lstStyle/>
          <a:p>
            <a:r>
              <a:rPr lang="en-US" dirty="0">
                <a:solidFill>
                  <a:schemeClr val="bg1"/>
                </a:solidFill>
              </a:rPr>
              <a:t>Bloc 1   </a:t>
            </a:r>
            <a:r>
              <a:rPr lang="fr-FR" sz="1200" b="1" dirty="0">
                <a:solidFill>
                  <a:schemeClr val="bg1"/>
                </a:solidFill>
              </a:rPr>
              <a:t>SUIVI DU PARCOURS DE SANTE DU PATIENT</a:t>
            </a:r>
            <a:endParaRPr lang="en-US" sz="1200" b="1" dirty="0">
              <a:solidFill>
                <a:schemeClr val="bg1"/>
              </a:solidFill>
            </a:endParaRPr>
          </a:p>
        </p:txBody>
      </p:sp>
      <p:sp>
        <p:nvSpPr>
          <p:cNvPr id="9" name="Rectangle 8"/>
          <p:cNvSpPr/>
          <p:nvPr/>
        </p:nvSpPr>
        <p:spPr>
          <a:xfrm>
            <a:off x="1041895" y="1636990"/>
            <a:ext cx="2917998" cy="1815882"/>
          </a:xfrm>
          <a:prstGeom prst="rect">
            <a:avLst/>
          </a:prstGeom>
        </p:spPr>
        <p:txBody>
          <a:bodyPr wrap="square">
            <a:spAutoFit/>
          </a:bodyPr>
          <a:lstStyle/>
          <a:p>
            <a:r>
              <a:rPr lang="fr-FR" sz="1600" dirty="0">
                <a:latin typeface="+mj-lt"/>
              </a:rPr>
              <a:t>- Examens et soins courants en cabinet médical (21h)</a:t>
            </a:r>
          </a:p>
          <a:p>
            <a:r>
              <a:rPr lang="fr-FR" sz="1600" dirty="0">
                <a:latin typeface="+mj-lt"/>
              </a:rPr>
              <a:t>- Parcours de santé et coordination ( 35h)</a:t>
            </a:r>
          </a:p>
          <a:p>
            <a:r>
              <a:rPr lang="fr-FR" sz="1600" dirty="0">
                <a:latin typeface="+mj-lt"/>
              </a:rPr>
              <a:t>- Vaccination et dépistages (14h)</a:t>
            </a:r>
          </a:p>
          <a:p>
            <a:r>
              <a:rPr lang="fr-FR" sz="1600" dirty="0">
                <a:latin typeface="+mj-lt"/>
              </a:rPr>
              <a:t>- Politiques de santé publique (35h)</a:t>
            </a:r>
            <a:endParaRPr lang="en-US" sz="1600" dirty="0">
              <a:latin typeface="+mj-lt"/>
            </a:endParaRPr>
          </a:p>
        </p:txBody>
      </p:sp>
      <p:sp>
        <p:nvSpPr>
          <p:cNvPr id="10" name="Rectangle 9"/>
          <p:cNvSpPr/>
          <p:nvPr/>
        </p:nvSpPr>
        <p:spPr>
          <a:xfrm>
            <a:off x="7737231" y="1779554"/>
            <a:ext cx="3068959" cy="2037748"/>
          </a:xfrm>
          <a:prstGeom prst="rect">
            <a:avLst/>
          </a:prstGeom>
          <a:solidFill>
            <a:srgbClr val="B1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7601831" y="1004962"/>
            <a:ext cx="3358723" cy="998180"/>
            <a:chOff x="1490102" y="1804020"/>
            <a:chExt cx="2372494" cy="499328"/>
          </a:xfrm>
          <a:solidFill>
            <a:srgbClr val="00CC99"/>
          </a:solidFill>
        </p:grpSpPr>
        <p:sp>
          <p:nvSpPr>
            <p:cNvPr id="12" name="Right Triangle 11"/>
            <p:cNvSpPr/>
            <p:nvPr/>
          </p:nvSpPr>
          <p:spPr>
            <a:xfrm flipV="1">
              <a:off x="3755846" y="2192216"/>
              <a:ext cx="106750" cy="1111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491054" y="1804020"/>
              <a:ext cx="2371061" cy="388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14" name="Right Triangle 13"/>
            <p:cNvSpPr/>
            <p:nvPr/>
          </p:nvSpPr>
          <p:spPr>
            <a:xfrm flipH="1" flipV="1">
              <a:off x="1490102" y="2192219"/>
              <a:ext cx="107679" cy="1111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grpSp>
      <p:sp>
        <p:nvSpPr>
          <p:cNvPr id="15" name="TextBox 14"/>
          <p:cNvSpPr txBox="1"/>
          <p:nvPr/>
        </p:nvSpPr>
        <p:spPr>
          <a:xfrm>
            <a:off x="7862498" y="1041889"/>
            <a:ext cx="3029344" cy="553998"/>
          </a:xfrm>
          <a:prstGeom prst="rect">
            <a:avLst/>
          </a:prstGeom>
          <a:solidFill>
            <a:srgbClr val="00CC99"/>
          </a:solidFill>
        </p:spPr>
        <p:txBody>
          <a:bodyPr wrap="square" rtlCol="0">
            <a:spAutoFit/>
          </a:bodyPr>
          <a:lstStyle/>
          <a:p>
            <a:r>
              <a:rPr lang="en-US" dirty="0">
                <a:solidFill>
                  <a:schemeClr val="bg1"/>
                </a:solidFill>
              </a:rPr>
              <a:t>Bloc 2   </a:t>
            </a:r>
            <a:r>
              <a:rPr lang="fr-FR" sz="1200" b="1" dirty="0">
                <a:solidFill>
                  <a:schemeClr val="bg1"/>
                </a:solidFill>
              </a:rPr>
              <a:t>ACCUEIL ET PRISE EN CHARGE ADMINISTRATIVE DES PATIENTS</a:t>
            </a:r>
            <a:endParaRPr lang="en-US" sz="1200" b="1" dirty="0">
              <a:solidFill>
                <a:schemeClr val="bg1"/>
              </a:solidFill>
            </a:endParaRPr>
          </a:p>
        </p:txBody>
      </p:sp>
      <p:sp>
        <p:nvSpPr>
          <p:cNvPr id="16" name="Rectangle 15"/>
          <p:cNvSpPr/>
          <p:nvPr/>
        </p:nvSpPr>
        <p:spPr>
          <a:xfrm>
            <a:off x="7744727" y="1923182"/>
            <a:ext cx="3041275" cy="1815882"/>
          </a:xfrm>
          <a:prstGeom prst="rect">
            <a:avLst/>
          </a:prstGeom>
        </p:spPr>
        <p:txBody>
          <a:bodyPr wrap="square">
            <a:spAutoFit/>
          </a:bodyPr>
          <a:lstStyle/>
          <a:p>
            <a:r>
              <a:rPr lang="fr-FR" sz="1600" dirty="0">
                <a:latin typeface="+mj-lt"/>
              </a:rPr>
              <a:t>- Vocabulaire médical (14h)</a:t>
            </a:r>
          </a:p>
          <a:p>
            <a:r>
              <a:rPr lang="fr-FR" sz="1600" dirty="0">
                <a:latin typeface="+mj-lt"/>
              </a:rPr>
              <a:t>- Création et suivi d’un dossier patient (35h)</a:t>
            </a:r>
          </a:p>
          <a:p>
            <a:r>
              <a:rPr lang="fr-FR" sz="1600" dirty="0">
                <a:latin typeface="+mj-lt"/>
              </a:rPr>
              <a:t>- Logiciel médical (28h)</a:t>
            </a:r>
          </a:p>
          <a:p>
            <a:r>
              <a:rPr lang="fr-FR" sz="1600" dirty="0">
                <a:latin typeface="+mj-lt"/>
              </a:rPr>
              <a:t>- Communication avec les patients (21h)</a:t>
            </a:r>
          </a:p>
          <a:p>
            <a:r>
              <a:rPr lang="fr-FR" sz="1600" dirty="0">
                <a:latin typeface="+mj-lt"/>
              </a:rPr>
              <a:t>- Télémédecine (14h)</a:t>
            </a:r>
            <a:endParaRPr lang="en-US" sz="1600" dirty="0">
              <a:latin typeface="+mj-lt"/>
            </a:endParaRPr>
          </a:p>
        </p:txBody>
      </p:sp>
      <p:sp>
        <p:nvSpPr>
          <p:cNvPr id="17" name="Rectangle 16"/>
          <p:cNvSpPr/>
          <p:nvPr/>
        </p:nvSpPr>
        <p:spPr>
          <a:xfrm>
            <a:off x="1058270" y="4289846"/>
            <a:ext cx="2872012" cy="1756728"/>
          </a:xfrm>
          <a:prstGeom prst="rect">
            <a:avLst/>
          </a:prstGeom>
          <a:solidFill>
            <a:srgbClr val="EF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17050" y="4133339"/>
            <a:ext cx="3157381" cy="664519"/>
            <a:chOff x="1490102" y="1804020"/>
            <a:chExt cx="2372494" cy="499328"/>
          </a:xfrm>
          <a:solidFill>
            <a:srgbClr val="FF9966"/>
          </a:solidFill>
        </p:grpSpPr>
        <p:sp>
          <p:nvSpPr>
            <p:cNvPr id="19" name="Right Triangle 18"/>
            <p:cNvSpPr/>
            <p:nvPr/>
          </p:nvSpPr>
          <p:spPr>
            <a:xfrm flipV="1">
              <a:off x="3755846" y="2192216"/>
              <a:ext cx="106750" cy="1111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491054" y="1804020"/>
              <a:ext cx="2371061" cy="388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21" name="Right Triangle 20"/>
            <p:cNvSpPr/>
            <p:nvPr/>
          </p:nvSpPr>
          <p:spPr>
            <a:xfrm flipH="1" flipV="1">
              <a:off x="1490102" y="2192219"/>
              <a:ext cx="107679" cy="1111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grpSp>
      <p:sp>
        <p:nvSpPr>
          <p:cNvPr id="22" name="TextBox 21"/>
          <p:cNvSpPr txBox="1"/>
          <p:nvPr/>
        </p:nvSpPr>
        <p:spPr>
          <a:xfrm>
            <a:off x="987029" y="4168066"/>
            <a:ext cx="2386166" cy="369332"/>
          </a:xfrm>
          <a:prstGeom prst="rect">
            <a:avLst/>
          </a:prstGeom>
          <a:noFill/>
        </p:spPr>
        <p:txBody>
          <a:bodyPr wrap="none" rtlCol="0">
            <a:spAutoFit/>
          </a:bodyPr>
          <a:lstStyle/>
          <a:p>
            <a:r>
              <a:rPr lang="en-US" dirty="0">
                <a:solidFill>
                  <a:schemeClr val="bg1"/>
                </a:solidFill>
              </a:rPr>
              <a:t>Bloc 3   </a:t>
            </a:r>
            <a:r>
              <a:rPr lang="en-US" sz="1200" b="1" dirty="0">
                <a:solidFill>
                  <a:schemeClr val="bg1"/>
                </a:solidFill>
              </a:rPr>
              <a:t>HYGIENE ET QUALITE</a:t>
            </a:r>
          </a:p>
        </p:txBody>
      </p:sp>
      <p:sp>
        <p:nvSpPr>
          <p:cNvPr id="23" name="Rectangle 22"/>
          <p:cNvSpPr/>
          <p:nvPr/>
        </p:nvSpPr>
        <p:spPr>
          <a:xfrm>
            <a:off x="1096376" y="4820127"/>
            <a:ext cx="2872012" cy="1077218"/>
          </a:xfrm>
          <a:prstGeom prst="rect">
            <a:avLst/>
          </a:prstGeom>
        </p:spPr>
        <p:txBody>
          <a:bodyPr wrap="square">
            <a:spAutoFit/>
          </a:bodyPr>
          <a:lstStyle/>
          <a:p>
            <a:r>
              <a:rPr lang="fr-FR" sz="1600" dirty="0">
                <a:latin typeface="+mj-lt"/>
              </a:rPr>
              <a:t>- Gestion du risque contaminant (42h)</a:t>
            </a:r>
          </a:p>
          <a:p>
            <a:r>
              <a:rPr lang="fr-FR" sz="1600" dirty="0">
                <a:latin typeface="+mj-lt"/>
              </a:rPr>
              <a:t>- Identito-vigilance et pharmacovigilance (35h)</a:t>
            </a:r>
            <a:endParaRPr lang="en-US" sz="1600" dirty="0">
              <a:latin typeface="+mj-lt"/>
            </a:endParaRPr>
          </a:p>
        </p:txBody>
      </p:sp>
      <p:grpSp>
        <p:nvGrpSpPr>
          <p:cNvPr id="25" name="Group 24"/>
          <p:cNvGrpSpPr/>
          <p:nvPr/>
        </p:nvGrpSpPr>
        <p:grpSpPr>
          <a:xfrm>
            <a:off x="7678176" y="4117042"/>
            <a:ext cx="3254251" cy="664519"/>
            <a:chOff x="1490102" y="1804020"/>
            <a:chExt cx="2372494" cy="499328"/>
          </a:xfrm>
          <a:solidFill>
            <a:srgbClr val="7030A0"/>
          </a:solidFill>
        </p:grpSpPr>
        <p:sp>
          <p:nvSpPr>
            <p:cNvPr id="26" name="Right Triangle 25"/>
            <p:cNvSpPr/>
            <p:nvPr/>
          </p:nvSpPr>
          <p:spPr>
            <a:xfrm flipV="1">
              <a:off x="3755846" y="2192216"/>
              <a:ext cx="106750" cy="1111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1491054" y="1804020"/>
              <a:ext cx="2371061" cy="388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sp>
          <p:nvSpPr>
            <p:cNvPr id="28" name="Right Triangle 27"/>
            <p:cNvSpPr/>
            <p:nvPr/>
          </p:nvSpPr>
          <p:spPr>
            <a:xfrm flipH="1" flipV="1">
              <a:off x="1490102" y="2192219"/>
              <a:ext cx="107679" cy="1111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a:p>
          </p:txBody>
        </p:sp>
      </p:grpSp>
      <p:sp>
        <p:nvSpPr>
          <p:cNvPr id="29" name="TextBox 28"/>
          <p:cNvSpPr txBox="1"/>
          <p:nvPr/>
        </p:nvSpPr>
        <p:spPr>
          <a:xfrm>
            <a:off x="8233357" y="4117042"/>
            <a:ext cx="3040326" cy="553998"/>
          </a:xfrm>
          <a:prstGeom prst="rect">
            <a:avLst/>
          </a:prstGeom>
          <a:noFill/>
        </p:spPr>
        <p:txBody>
          <a:bodyPr wrap="square" rtlCol="0">
            <a:spAutoFit/>
          </a:bodyPr>
          <a:lstStyle/>
          <a:p>
            <a:r>
              <a:rPr lang="en-US" dirty="0">
                <a:solidFill>
                  <a:schemeClr val="bg1"/>
                </a:solidFill>
              </a:rPr>
              <a:t>Bloc 4</a:t>
            </a:r>
            <a:r>
              <a:rPr lang="en-US" sz="1800" dirty="0">
                <a:solidFill>
                  <a:schemeClr val="bg1"/>
                </a:solidFill>
              </a:rPr>
              <a:t>   </a:t>
            </a:r>
            <a:r>
              <a:rPr lang="en-US" sz="1200" b="1" dirty="0">
                <a:solidFill>
                  <a:schemeClr val="bg1"/>
                </a:solidFill>
              </a:rPr>
              <a:t>ASSISTANCE OPERATIONNELLE AU PRATICIEN </a:t>
            </a:r>
          </a:p>
        </p:txBody>
      </p:sp>
      <p:sp>
        <p:nvSpPr>
          <p:cNvPr id="30" name="Rectangle 29"/>
          <p:cNvSpPr/>
          <p:nvPr/>
        </p:nvSpPr>
        <p:spPr>
          <a:xfrm>
            <a:off x="7811171" y="4633520"/>
            <a:ext cx="2998258" cy="1323439"/>
          </a:xfrm>
          <a:prstGeom prst="rect">
            <a:avLst/>
          </a:prstGeom>
          <a:solidFill>
            <a:srgbClr val="D5B7E1"/>
          </a:solidFill>
        </p:spPr>
        <p:txBody>
          <a:bodyPr wrap="square">
            <a:spAutoFit/>
          </a:bodyPr>
          <a:lstStyle/>
          <a:p>
            <a:r>
              <a:rPr lang="fr-FR" sz="1600" dirty="0">
                <a:latin typeface="+mj-lt"/>
              </a:rPr>
              <a:t>- AFGSU niveau 1 (14h)</a:t>
            </a:r>
          </a:p>
          <a:p>
            <a:r>
              <a:rPr lang="fr-FR" sz="1600" dirty="0">
                <a:latin typeface="+mj-lt"/>
              </a:rPr>
              <a:t>- Constantes et mesures (14h)</a:t>
            </a:r>
          </a:p>
          <a:p>
            <a:r>
              <a:rPr lang="fr-FR" sz="1600" dirty="0">
                <a:latin typeface="+mj-lt"/>
              </a:rPr>
              <a:t>- Gestion des stocks (7h)</a:t>
            </a:r>
          </a:p>
          <a:p>
            <a:r>
              <a:rPr lang="fr-FR" sz="1600" dirty="0">
                <a:latin typeface="+mj-lt"/>
              </a:rPr>
              <a:t>- Assistance technique au praticien (42h)</a:t>
            </a:r>
            <a:endParaRPr lang="en-US" sz="1600" dirty="0">
              <a:latin typeface="+mj-lt"/>
            </a:endParaRPr>
          </a:p>
        </p:txBody>
      </p:sp>
      <p:sp>
        <p:nvSpPr>
          <p:cNvPr id="33" name="Title 1"/>
          <p:cNvSpPr txBox="1">
            <a:spLocks/>
          </p:cNvSpPr>
          <p:nvPr/>
        </p:nvSpPr>
        <p:spPr>
          <a:xfrm>
            <a:off x="987029" y="226274"/>
            <a:ext cx="10361851" cy="835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1800" dirty="0">
              <a:latin typeface="Helvetica" panose="020B0604020202020204" pitchFamily="34" charset="0"/>
            </a:endParaRPr>
          </a:p>
        </p:txBody>
      </p:sp>
      <p:sp>
        <p:nvSpPr>
          <p:cNvPr id="2" name="Rectangle 1">
            <a:extLst>
              <a:ext uri="{FF2B5EF4-FFF2-40B4-BE49-F238E27FC236}">
                <a16:creationId xmlns:a16="http://schemas.microsoft.com/office/drawing/2014/main" id="{A1FBF2B5-3445-48CD-A9C8-5AD7DC618440}"/>
              </a:ext>
            </a:extLst>
          </p:cNvPr>
          <p:cNvSpPr/>
          <p:nvPr/>
        </p:nvSpPr>
        <p:spPr>
          <a:xfrm>
            <a:off x="4316459" y="971958"/>
            <a:ext cx="2982541" cy="5478423"/>
          </a:xfrm>
          <a:prstGeom prst="rect">
            <a:avLst/>
          </a:prstGeom>
        </p:spPr>
        <p:txBody>
          <a:bodyPr wrap="square">
            <a:spAutoFit/>
          </a:bodyPr>
          <a:lstStyle/>
          <a:p>
            <a:pPr algn="ctr"/>
            <a:r>
              <a:rPr lang="en-US" sz="2000" b="1" dirty="0">
                <a:solidFill>
                  <a:schemeClr val="tx1">
                    <a:lumMod val="90000"/>
                    <a:lumOff val="10000"/>
                  </a:schemeClr>
                </a:solidFill>
                <a:latin typeface="Helvetica" panose="020B0604020202020204" pitchFamily="34" charset="0"/>
                <a:cs typeface="Helvetica" panose="020B0604020202020204" pitchFamily="34" charset="0"/>
              </a:rPr>
              <a:t>Alternance </a:t>
            </a:r>
            <a:r>
              <a:rPr lang="en-US" sz="2000" dirty="0">
                <a:solidFill>
                  <a:schemeClr val="tx1">
                    <a:lumMod val="90000"/>
                    <a:lumOff val="10000"/>
                  </a:schemeClr>
                </a:solidFill>
                <a:latin typeface="Helvetica" panose="020B0604020202020204" pitchFamily="34" charset="0"/>
                <a:cs typeface="Helvetica" panose="020B0604020202020204" pitchFamily="34" charset="0"/>
              </a:rPr>
              <a:t>chez un </a:t>
            </a:r>
            <a:r>
              <a:rPr lang="en-US" sz="2000" dirty="0" smtClean="0">
                <a:solidFill>
                  <a:schemeClr val="tx1">
                    <a:lumMod val="90000"/>
                    <a:lumOff val="10000"/>
                  </a:schemeClr>
                </a:solidFill>
                <a:latin typeface="Helvetica" panose="020B0604020202020204" pitchFamily="34" charset="0"/>
                <a:cs typeface="Helvetica" panose="020B0604020202020204" pitchFamily="34" charset="0"/>
              </a:rPr>
              <a:t>tuteur </a:t>
            </a:r>
            <a:r>
              <a:rPr lang="en-US" sz="2000" dirty="0">
                <a:solidFill>
                  <a:schemeClr val="tx1">
                    <a:lumMod val="90000"/>
                    <a:lumOff val="10000"/>
                  </a:schemeClr>
                </a:solidFill>
                <a:latin typeface="Helvetica" panose="020B0604020202020204" pitchFamily="34" charset="0"/>
                <a:cs typeface="Helvetica" panose="020B0604020202020204" pitchFamily="34" charset="0"/>
              </a:rPr>
              <a:t>médecin</a:t>
            </a:r>
          </a:p>
          <a:p>
            <a:pPr algn="ctr"/>
            <a:endParaRPr lang="en-US" sz="1000" dirty="0">
              <a:solidFill>
                <a:schemeClr val="tx1">
                  <a:lumMod val="90000"/>
                  <a:lumOff val="10000"/>
                </a:schemeClr>
              </a:solidFill>
              <a:latin typeface="Helvetica" panose="020B0604020202020204" pitchFamily="34" charset="0"/>
              <a:cs typeface="Helvetica" panose="020B0604020202020204" pitchFamily="34" charset="0"/>
            </a:endParaRPr>
          </a:p>
          <a:p>
            <a:pPr algn="ctr"/>
            <a:r>
              <a:rPr lang="en-US" sz="2000" dirty="0">
                <a:solidFill>
                  <a:schemeClr val="tx1">
                    <a:lumMod val="90000"/>
                    <a:lumOff val="10000"/>
                  </a:schemeClr>
                </a:solidFill>
                <a:latin typeface="Helvetica" panose="020B0604020202020204" pitchFamily="34" charset="0"/>
                <a:cs typeface="Helvetica" panose="020B0604020202020204" pitchFamily="34" charset="0"/>
              </a:rPr>
              <a:t> Formation de 384 heures réparties en         </a:t>
            </a:r>
            <a:r>
              <a:rPr lang="en-US" sz="2000" b="1" dirty="0">
                <a:solidFill>
                  <a:schemeClr val="tx1">
                    <a:lumMod val="90000"/>
                    <a:lumOff val="10000"/>
                  </a:schemeClr>
                </a:solidFill>
                <a:latin typeface="Helvetica" panose="020B0604020202020204" pitchFamily="34" charset="0"/>
                <a:cs typeface="Helvetica" panose="020B0604020202020204" pitchFamily="34" charset="0"/>
              </a:rPr>
              <a:t>15 modules</a:t>
            </a:r>
            <a:endParaRPr lang="en-US" sz="2000" dirty="0">
              <a:solidFill>
                <a:schemeClr val="tx1">
                  <a:lumMod val="90000"/>
                  <a:lumOff val="10000"/>
                </a:schemeClr>
              </a:solidFill>
              <a:latin typeface="Helvetica" panose="020B0604020202020204" pitchFamily="34" charset="0"/>
              <a:cs typeface="Helvetica" panose="020B0604020202020204" pitchFamily="34" charset="0"/>
            </a:endParaRPr>
          </a:p>
          <a:p>
            <a:pPr algn="ctr"/>
            <a:endParaRPr lang="en-US" sz="1000" dirty="0">
              <a:solidFill>
                <a:schemeClr val="tx1">
                  <a:lumMod val="90000"/>
                  <a:lumOff val="10000"/>
                </a:schemeClr>
              </a:solidFill>
              <a:latin typeface="Helvetica" panose="020B0604020202020204" pitchFamily="34" charset="0"/>
              <a:cs typeface="Helvetica" panose="020B0604020202020204" pitchFamily="34" charset="0"/>
            </a:endParaRPr>
          </a:p>
          <a:p>
            <a:pPr algn="ctr"/>
            <a:r>
              <a:rPr lang="fr-FR" sz="2000" dirty="0">
                <a:latin typeface="Helvetica" panose="020B0604020202020204" pitchFamily="34" charset="0"/>
                <a:cs typeface="Helvetica" panose="020B0604020202020204" pitchFamily="34" charset="0"/>
              </a:rPr>
              <a:t>Durée de </a:t>
            </a:r>
            <a:r>
              <a:rPr lang="fr-FR" sz="2000" b="1" dirty="0">
                <a:latin typeface="Helvetica" panose="020B0604020202020204" pitchFamily="34" charset="0"/>
                <a:cs typeface="Helvetica" panose="020B0604020202020204" pitchFamily="34" charset="0"/>
              </a:rPr>
              <a:t>12 mois maximum</a:t>
            </a:r>
          </a:p>
          <a:p>
            <a:pPr algn="ctr"/>
            <a:endParaRPr lang="fr-FR" sz="1000" dirty="0">
              <a:latin typeface="Helvetica" panose="020B0604020202020204" pitchFamily="34" charset="0"/>
              <a:cs typeface="Helvetica" panose="020B0604020202020204" pitchFamily="34" charset="0"/>
            </a:endParaRPr>
          </a:p>
          <a:p>
            <a:pPr algn="ctr"/>
            <a:r>
              <a:rPr lang="fr-FR" sz="2000" dirty="0">
                <a:latin typeface="Helvetica" panose="020B0604020202020204" pitchFamily="34" charset="0"/>
                <a:cs typeface="Helvetica" panose="020B0604020202020204" pitchFamily="34" charset="0"/>
              </a:rPr>
              <a:t>A raison de </a:t>
            </a:r>
            <a:r>
              <a:rPr lang="fr-FR" sz="2000" b="1" dirty="0">
                <a:latin typeface="Helvetica" panose="020B0604020202020204" pitchFamily="34" charset="0"/>
                <a:cs typeface="Helvetica" panose="020B0604020202020204" pitchFamily="34" charset="0"/>
              </a:rPr>
              <a:t>2 jours par semaine </a:t>
            </a:r>
            <a:r>
              <a:rPr lang="fr-FR" sz="2000" dirty="0">
                <a:latin typeface="Helvetica" panose="020B0604020202020204" pitchFamily="34" charset="0"/>
                <a:cs typeface="Helvetica" panose="020B0604020202020204" pitchFamily="34" charset="0"/>
              </a:rPr>
              <a:t>(classe virtuelle ou présentielle).</a:t>
            </a:r>
          </a:p>
          <a:p>
            <a:pPr algn="ctr"/>
            <a:endParaRPr lang="fr-FR" sz="1000" dirty="0">
              <a:latin typeface="Helvetica" panose="020B0604020202020204" pitchFamily="34" charset="0"/>
              <a:cs typeface="Helvetica" panose="020B0604020202020204" pitchFamily="34" charset="0"/>
            </a:endParaRPr>
          </a:p>
          <a:p>
            <a:pPr algn="ctr"/>
            <a:r>
              <a:rPr lang="fr-FR" sz="2000" b="1" dirty="0">
                <a:latin typeface="Helvetica" panose="020B0604020202020204" pitchFamily="34" charset="0"/>
                <a:cs typeface="Helvetica" panose="020B0604020202020204" pitchFamily="34" charset="0"/>
              </a:rPr>
              <a:t>Evaluations</a:t>
            </a:r>
            <a:r>
              <a:rPr lang="fr-FR" sz="2000" dirty="0">
                <a:latin typeface="Helvetica" panose="020B0604020202020204" pitchFamily="34" charset="0"/>
                <a:cs typeface="Helvetica" panose="020B0604020202020204" pitchFamily="34" charset="0"/>
              </a:rPr>
              <a:t> en fin de bloc</a:t>
            </a:r>
          </a:p>
          <a:p>
            <a:pPr algn="ctr"/>
            <a:endParaRPr lang="fr-FR" sz="1000" dirty="0">
              <a:latin typeface="Helvetica" panose="020B0604020202020204" pitchFamily="34" charset="0"/>
              <a:cs typeface="Helvetica" panose="020B0604020202020204" pitchFamily="34" charset="0"/>
            </a:endParaRPr>
          </a:p>
          <a:p>
            <a:pPr algn="ctr"/>
            <a:r>
              <a:rPr lang="fr-FR" sz="2000" b="1" dirty="0">
                <a:latin typeface="Helvetica" panose="020B0604020202020204" pitchFamily="34" charset="0"/>
                <a:cs typeface="Helvetica" panose="020B0604020202020204" pitchFamily="34" charset="0"/>
              </a:rPr>
              <a:t>Certification </a:t>
            </a:r>
            <a:r>
              <a:rPr lang="fr-FR" sz="2000" dirty="0">
                <a:latin typeface="Helvetica" panose="020B0604020202020204" pitchFamily="34" charset="0"/>
                <a:cs typeface="Helvetica" panose="020B0604020202020204" pitchFamily="34" charset="0"/>
              </a:rPr>
              <a:t>délivrée par le jury de la CPNEFP</a:t>
            </a:r>
          </a:p>
        </p:txBody>
      </p:sp>
      <p:sp>
        <p:nvSpPr>
          <p:cNvPr id="32" name="Rectangle 31">
            <a:extLst>
              <a:ext uri="{FF2B5EF4-FFF2-40B4-BE49-F238E27FC236}">
                <a16:creationId xmlns:a16="http://schemas.microsoft.com/office/drawing/2014/main" id="{1ED4FDDB-8E65-42EE-B885-160AEED09E32}"/>
              </a:ext>
            </a:extLst>
          </p:cNvPr>
          <p:cNvSpPr/>
          <p:nvPr/>
        </p:nvSpPr>
        <p:spPr>
          <a:xfrm>
            <a:off x="600852" y="170250"/>
            <a:ext cx="9653605" cy="584775"/>
          </a:xfrm>
          <a:prstGeom prst="rect">
            <a:avLst/>
          </a:prstGeom>
        </p:spPr>
        <p:txBody>
          <a:bodyPr wrap="none">
            <a:spAutoFit/>
          </a:bodyPr>
          <a:lstStyle/>
          <a:p>
            <a:pPr algn="ctr"/>
            <a:r>
              <a:rPr lang="en-US" sz="3200" b="1" dirty="0">
                <a:solidFill>
                  <a:schemeClr val="accent1"/>
                </a:solidFill>
              </a:rPr>
              <a:t>Architecture de la formation : 4 blocs de compétences</a:t>
            </a:r>
          </a:p>
        </p:txBody>
      </p:sp>
      <p:sp>
        <p:nvSpPr>
          <p:cNvPr id="37" name="Rectangle 36">
            <a:extLst>
              <a:ext uri="{FF2B5EF4-FFF2-40B4-BE49-F238E27FC236}">
                <a16:creationId xmlns:a16="http://schemas.microsoft.com/office/drawing/2014/main" id="{9B5B418F-6A91-4817-A3B8-20A490240E36}"/>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Image 39">
            <a:extLst>
              <a:ext uri="{FF2B5EF4-FFF2-40B4-BE49-F238E27FC236}">
                <a16:creationId xmlns:a16="http://schemas.microsoft.com/office/drawing/2014/main" id="{61D03998-1E99-4F1B-894C-DAA4732835F5}"/>
              </a:ext>
            </a:extLst>
          </p:cNvPr>
          <p:cNvPicPr>
            <a:picLocks noChangeAspect="1"/>
          </p:cNvPicPr>
          <p:nvPr/>
        </p:nvPicPr>
        <p:blipFill>
          <a:blip r:embed="rId2"/>
          <a:stretch>
            <a:fillRect/>
          </a:stretch>
        </p:blipFill>
        <p:spPr>
          <a:xfrm>
            <a:off x="10981894" y="4352732"/>
            <a:ext cx="1182154" cy="1282366"/>
          </a:xfrm>
          <a:prstGeom prst="rect">
            <a:avLst/>
          </a:prstGeom>
        </p:spPr>
      </p:pic>
      <p:pic>
        <p:nvPicPr>
          <p:cNvPr id="34" name="Imag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1842" y="5796076"/>
            <a:ext cx="1260516" cy="795060"/>
          </a:xfrm>
          <a:prstGeom prst="rect">
            <a:avLst/>
          </a:prstGeom>
        </p:spPr>
      </p:pic>
    </p:spTree>
    <p:extLst>
      <p:ext uri="{BB962C8B-B14F-4D97-AF65-F5344CB8AC3E}">
        <p14:creationId xmlns:p14="http://schemas.microsoft.com/office/powerpoint/2010/main" val="5872051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1000" fill="hold" nodeType="clickEffect" p14:presetBounceEnd="4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8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81000" fill="hold" grpId="0" nodeType="withEffect" p14:presetBounceEnd="48000">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14:bounceEnd="48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accel="81000" fill="hold" nodeType="clickEffect" p14:presetBounceEnd="48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8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21" dur="10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accel="81000" fill="hold" grpId="0" nodeType="withEffect" p14:presetBounceEnd="48000">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14:bounceEnd="48000">
                                          <p:cBhvr additive="base">
                                            <p:cTn id="24" dur="1000" fill="hold"/>
                                            <p:tgtEl>
                                              <p:spTgt spid="10"/>
                                            </p:tgtEl>
                                            <p:attrNameLst>
                                              <p:attrName>ppt_x</p:attrName>
                                            </p:attrNameLst>
                                          </p:cBhvr>
                                          <p:tavLst>
                                            <p:tav tm="0">
                                              <p:val>
                                                <p:strVal val="#ppt_x"/>
                                              </p:val>
                                            </p:tav>
                                            <p:tav tm="100000">
                                              <p:val>
                                                <p:strVal val="#ppt_x"/>
                                              </p:val>
                                            </p:tav>
                                          </p:tavLst>
                                        </p:anim>
                                        <p:anim calcmode="lin" valueType="num" p14:bounceEnd="48000">
                                          <p:cBhvr additive="base">
                                            <p:cTn id="25" dur="1000" fill="hold"/>
                                            <p:tgtEl>
                                              <p:spTgt spid="10"/>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81000" fill="hold" nodeType="clickEffect" p14:presetBounceEnd="48000">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48000">
                                          <p:cBhvr additive="base">
                                            <p:cTn id="33" dur="10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accel="81000" fill="hold" grpId="0" nodeType="withEffect" p14:presetBounceEnd="48000">
                                      <p:stCondLst>
                                        <p:cond delay="200"/>
                                      </p:stCondLst>
                                      <p:childTnLst>
                                        <p:set>
                                          <p:cBhvr>
                                            <p:cTn id="36" dur="1" fill="hold">
                                              <p:stCondLst>
                                                <p:cond delay="0"/>
                                              </p:stCondLst>
                                            </p:cTn>
                                            <p:tgtEl>
                                              <p:spTgt spid="17"/>
                                            </p:tgtEl>
                                            <p:attrNameLst>
                                              <p:attrName>style.visibility</p:attrName>
                                            </p:attrNameLst>
                                          </p:cBhvr>
                                          <p:to>
                                            <p:strVal val="visible"/>
                                          </p:to>
                                        </p:set>
                                        <p:anim calcmode="lin" valueType="num" p14:bounceEnd="48000">
                                          <p:cBhvr additive="base">
                                            <p:cTn id="37" dur="10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38" dur="1000" fill="hold"/>
                                            <p:tgtEl>
                                              <p:spTgt spid="17"/>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4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accel="81000" fill="hold" nodeType="clickEffect" p14:presetBounceEnd="48000">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14:bounceEnd="48000">
                                          <p:cBhvr additive="base">
                                            <p:cTn id="46" dur="1000" fill="hold"/>
                                            <p:tgtEl>
                                              <p:spTgt spid="25"/>
                                            </p:tgtEl>
                                            <p:attrNameLst>
                                              <p:attrName>ppt_x</p:attrName>
                                            </p:attrNameLst>
                                          </p:cBhvr>
                                          <p:tavLst>
                                            <p:tav tm="0">
                                              <p:val>
                                                <p:strVal val="#ppt_x"/>
                                              </p:val>
                                            </p:tav>
                                            <p:tav tm="100000">
                                              <p:val>
                                                <p:strVal val="#ppt_x"/>
                                              </p:val>
                                            </p:tav>
                                          </p:tavLst>
                                        </p:anim>
                                        <p:anim calcmode="lin" valueType="num" p14:bounceEnd="48000">
                                          <p:cBhvr additive="base">
                                            <p:cTn id="47" dur="1000" fill="hold"/>
                                            <p:tgtEl>
                                              <p:spTgt spid="25"/>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4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6" grpId="0"/>
          <p:bldP spid="17" grpId="0" animBg="1"/>
          <p:bldP spid="23"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1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81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accel="8100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accel="81000"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ppt_x"/>
                                              </p:val>
                                            </p:tav>
                                            <p:tav tm="100000">
                                              <p:val>
                                                <p:strVal val="#ppt_x"/>
                                              </p:val>
                                            </p:tav>
                                          </p:tavLst>
                                        </p:anim>
                                        <p:anim calcmode="lin" valueType="num">
                                          <p:cBhvr additive="base">
                                            <p:cTn id="25" dur="1000" fill="hold"/>
                                            <p:tgtEl>
                                              <p:spTgt spid="10"/>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8100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accel="81000" fill="hold" grpId="0" nodeType="withEffect">
                                      <p:stCondLst>
                                        <p:cond delay="2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4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accel="8100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000" fill="hold"/>
                                            <p:tgtEl>
                                              <p:spTgt spid="25"/>
                                            </p:tgtEl>
                                            <p:attrNameLst>
                                              <p:attrName>ppt_x</p:attrName>
                                            </p:attrNameLst>
                                          </p:cBhvr>
                                          <p:tavLst>
                                            <p:tav tm="0">
                                              <p:val>
                                                <p:strVal val="#ppt_x"/>
                                              </p:val>
                                            </p:tav>
                                            <p:tav tm="100000">
                                              <p:val>
                                                <p:strVal val="#ppt_x"/>
                                              </p:val>
                                            </p:tav>
                                          </p:tavLst>
                                        </p:anim>
                                        <p:anim calcmode="lin" valueType="num">
                                          <p:cBhvr additive="base">
                                            <p:cTn id="47" dur="1000" fill="hold"/>
                                            <p:tgtEl>
                                              <p:spTgt spid="25"/>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4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6" grpId="0"/>
          <p:bldP spid="17" grpId="0" animBg="1"/>
          <p:bldP spid="23" grpId="0"/>
          <p:bldP spid="3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59637" y="3810000"/>
            <a:ext cx="1064648" cy="841578"/>
          </a:xfrm>
          <a:prstGeom prst="rect">
            <a:avLst/>
          </a:prstGeom>
        </p:spPr>
      </p:pic>
      <p:pic>
        <p:nvPicPr>
          <p:cNvPr id="3" name="object 3"/>
          <p:cNvPicPr/>
          <p:nvPr/>
        </p:nvPicPr>
        <p:blipFill>
          <a:blip r:embed="rId3" cstate="print"/>
          <a:stretch>
            <a:fillRect/>
          </a:stretch>
        </p:blipFill>
        <p:spPr>
          <a:xfrm>
            <a:off x="7619536" y="553453"/>
            <a:ext cx="1066482" cy="1009573"/>
          </a:xfrm>
          <a:prstGeom prst="rect">
            <a:avLst/>
          </a:prstGeom>
        </p:spPr>
      </p:pic>
      <p:pic>
        <p:nvPicPr>
          <p:cNvPr id="4" name="object 4"/>
          <p:cNvPicPr/>
          <p:nvPr/>
        </p:nvPicPr>
        <p:blipFill>
          <a:blip r:embed="rId4" cstate="print"/>
          <a:stretch>
            <a:fillRect/>
          </a:stretch>
        </p:blipFill>
        <p:spPr>
          <a:xfrm>
            <a:off x="7530781" y="3658158"/>
            <a:ext cx="1155237" cy="993420"/>
          </a:xfrm>
          <a:prstGeom prst="rect">
            <a:avLst/>
          </a:prstGeom>
        </p:spPr>
      </p:pic>
      <p:pic>
        <p:nvPicPr>
          <p:cNvPr id="5" name="object 5"/>
          <p:cNvPicPr/>
          <p:nvPr/>
        </p:nvPicPr>
        <p:blipFill>
          <a:blip r:embed="rId5" cstate="print"/>
          <a:stretch>
            <a:fillRect/>
          </a:stretch>
        </p:blipFill>
        <p:spPr>
          <a:xfrm>
            <a:off x="9408611" y="580859"/>
            <a:ext cx="1066482" cy="1009573"/>
          </a:xfrm>
          <a:prstGeom prst="rect">
            <a:avLst/>
          </a:prstGeom>
        </p:spPr>
      </p:pic>
      <p:pic>
        <p:nvPicPr>
          <p:cNvPr id="6" name="object 6"/>
          <p:cNvPicPr/>
          <p:nvPr/>
        </p:nvPicPr>
        <p:blipFill>
          <a:blip r:embed="rId6" cstate="print"/>
          <a:stretch>
            <a:fillRect/>
          </a:stretch>
        </p:blipFill>
        <p:spPr>
          <a:xfrm>
            <a:off x="7621371" y="2069432"/>
            <a:ext cx="1064647" cy="1082320"/>
          </a:xfrm>
          <a:prstGeom prst="rect">
            <a:avLst/>
          </a:prstGeom>
        </p:spPr>
      </p:pic>
      <p:pic>
        <p:nvPicPr>
          <p:cNvPr id="7" name="object 7"/>
          <p:cNvPicPr/>
          <p:nvPr/>
        </p:nvPicPr>
        <p:blipFill>
          <a:blip r:embed="rId7" cstate="print"/>
          <a:stretch>
            <a:fillRect/>
          </a:stretch>
        </p:blipFill>
        <p:spPr>
          <a:xfrm>
            <a:off x="9478127" y="2084953"/>
            <a:ext cx="1064647" cy="1066799"/>
          </a:xfrm>
          <a:prstGeom prst="rect">
            <a:avLst/>
          </a:prstGeom>
        </p:spPr>
      </p:pic>
      <p:pic>
        <p:nvPicPr>
          <p:cNvPr id="8" name="object 8"/>
          <p:cNvPicPr/>
          <p:nvPr/>
        </p:nvPicPr>
        <p:blipFill>
          <a:blip r:embed="rId8" cstate="print"/>
          <a:stretch>
            <a:fillRect/>
          </a:stretch>
        </p:blipFill>
        <p:spPr>
          <a:xfrm>
            <a:off x="8686018" y="4967484"/>
            <a:ext cx="1182155" cy="993420"/>
          </a:xfrm>
          <a:prstGeom prst="rect">
            <a:avLst/>
          </a:prstGeom>
        </p:spPr>
      </p:pic>
      <p:sp>
        <p:nvSpPr>
          <p:cNvPr id="9" name="object 9"/>
          <p:cNvSpPr txBox="1">
            <a:spLocks noGrp="1"/>
          </p:cNvSpPr>
          <p:nvPr>
            <p:ph type="title"/>
          </p:nvPr>
        </p:nvSpPr>
        <p:spPr>
          <a:xfrm>
            <a:off x="1879600" y="2463768"/>
            <a:ext cx="4521200" cy="605786"/>
          </a:xfrm>
          <a:prstGeom prst="rect">
            <a:avLst/>
          </a:prstGeom>
        </p:spPr>
        <p:txBody>
          <a:bodyPr vert="horz" wrap="square" lIns="0" tIns="10583" rIns="0" bIns="0" rtlCol="0" anchor="ctr">
            <a:spAutoFit/>
          </a:bodyPr>
          <a:lstStyle/>
          <a:p>
            <a:pPr marL="8467">
              <a:lnSpc>
                <a:spcPct val="100000"/>
              </a:lnSpc>
              <a:spcBef>
                <a:spcPts val="83"/>
              </a:spcBef>
            </a:pPr>
            <a:r>
              <a:rPr lang="fr-FR" sz="3867" spc="-193" dirty="0">
                <a:solidFill>
                  <a:srgbClr val="050957"/>
                </a:solidFill>
              </a:rPr>
              <a:t>GIE avec </a:t>
            </a:r>
            <a:r>
              <a:rPr sz="3867" spc="-193" dirty="0">
                <a:solidFill>
                  <a:srgbClr val="050957"/>
                </a:solidFill>
              </a:rPr>
              <a:t>7</a:t>
            </a:r>
            <a:r>
              <a:rPr sz="3867" spc="-243" dirty="0">
                <a:solidFill>
                  <a:srgbClr val="050957"/>
                </a:solidFill>
              </a:rPr>
              <a:t> </a:t>
            </a:r>
            <a:r>
              <a:rPr sz="3867" spc="97" dirty="0">
                <a:solidFill>
                  <a:srgbClr val="050957"/>
                </a:solidFill>
              </a:rPr>
              <a:t>e</a:t>
            </a:r>
            <a:r>
              <a:rPr sz="3867" spc="73" dirty="0">
                <a:solidFill>
                  <a:srgbClr val="050957"/>
                </a:solidFill>
              </a:rPr>
              <a:t>n</a:t>
            </a:r>
            <a:r>
              <a:rPr sz="3867" spc="97" dirty="0">
                <a:solidFill>
                  <a:srgbClr val="050957"/>
                </a:solidFill>
              </a:rPr>
              <a:t>t</a:t>
            </a:r>
            <a:r>
              <a:rPr sz="3867" spc="-120" dirty="0">
                <a:solidFill>
                  <a:srgbClr val="050957"/>
                </a:solidFill>
              </a:rPr>
              <a:t>i</a:t>
            </a:r>
            <a:r>
              <a:rPr sz="3867" spc="97" dirty="0">
                <a:solidFill>
                  <a:srgbClr val="050957"/>
                </a:solidFill>
              </a:rPr>
              <a:t>té</a:t>
            </a:r>
            <a:r>
              <a:rPr sz="3867" spc="373" dirty="0">
                <a:solidFill>
                  <a:srgbClr val="050957"/>
                </a:solidFill>
              </a:rPr>
              <a:t>s</a:t>
            </a:r>
            <a:endParaRPr sz="3867" dirty="0"/>
          </a:p>
        </p:txBody>
      </p:sp>
      <p:pic>
        <p:nvPicPr>
          <p:cNvPr id="10" name="object 2">
            <a:extLst>
              <a:ext uri="{FF2B5EF4-FFF2-40B4-BE49-F238E27FC236}">
                <a16:creationId xmlns:a16="http://schemas.microsoft.com/office/drawing/2014/main" id="{F2238CD8-6B85-47FA-9EA4-633F56DB2130}"/>
              </a:ext>
            </a:extLst>
          </p:cNvPr>
          <p:cNvPicPr/>
          <p:nvPr/>
        </p:nvPicPr>
        <p:blipFill>
          <a:blip r:embed="rId9" cstate="print"/>
          <a:stretch>
            <a:fillRect/>
          </a:stretch>
        </p:blipFill>
        <p:spPr>
          <a:xfrm>
            <a:off x="1011195" y="41310"/>
            <a:ext cx="6286499" cy="2127249"/>
          </a:xfrm>
          <a:prstGeom prst="rect">
            <a:avLst/>
          </a:prstGeom>
        </p:spPr>
      </p:pic>
      <p:sp>
        <p:nvSpPr>
          <p:cNvPr id="16" name="Rectangle 15">
            <a:extLst>
              <a:ext uri="{FF2B5EF4-FFF2-40B4-BE49-F238E27FC236}">
                <a16:creationId xmlns:a16="http://schemas.microsoft.com/office/drawing/2014/main" id="{073FEEE4-E4E3-4EBE-8265-CC77B5A10475}"/>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7" name="Image 16">
            <a:extLst>
              <a:ext uri="{FF2B5EF4-FFF2-40B4-BE49-F238E27FC236}">
                <a16:creationId xmlns:a16="http://schemas.microsoft.com/office/drawing/2014/main" id="{AB13443E-E090-4D5D-9723-A17066231F24}"/>
              </a:ext>
            </a:extLst>
          </p:cNvPr>
          <p:cNvPicPr>
            <a:picLocks noChangeAspect="1"/>
          </p:cNvPicPr>
          <p:nvPr/>
        </p:nvPicPr>
        <p:blipFill>
          <a:blip r:embed="rId10"/>
          <a:stretch>
            <a:fillRect/>
          </a:stretch>
        </p:blipFill>
        <p:spPr>
          <a:xfrm>
            <a:off x="10981894" y="5319721"/>
            <a:ext cx="1182154" cy="1282366"/>
          </a:xfrm>
          <a:prstGeom prst="rect">
            <a:avLst/>
          </a:prstGeom>
        </p:spPr>
      </p:pic>
      <p:sp>
        <p:nvSpPr>
          <p:cNvPr id="11" name="Rectangle 10">
            <a:extLst>
              <a:ext uri="{FF2B5EF4-FFF2-40B4-BE49-F238E27FC236}">
                <a16:creationId xmlns:a16="http://schemas.microsoft.com/office/drawing/2014/main" id="{CE5ADF99-B526-4932-83CF-3EB0E45C5036}"/>
              </a:ext>
            </a:extLst>
          </p:cNvPr>
          <p:cNvSpPr/>
          <p:nvPr/>
        </p:nvSpPr>
        <p:spPr>
          <a:xfrm>
            <a:off x="342511" y="3518801"/>
            <a:ext cx="7440207" cy="2341282"/>
          </a:xfrm>
          <a:prstGeom prst="rect">
            <a:avLst/>
          </a:prstGeom>
        </p:spPr>
        <p:txBody>
          <a:bodyPr wrap="square">
            <a:spAutoFit/>
          </a:bodyPr>
          <a:lstStyle/>
          <a:p>
            <a:pPr marL="298450" marR="374015" lvl="0" indent="-285750">
              <a:lnSpc>
                <a:spcPct val="114999"/>
              </a:lnSpc>
              <a:spcBef>
                <a:spcPts val="100"/>
              </a:spcBef>
              <a:buFont typeface="Wingdings" panose="05000000000000000000" pitchFamily="2" charset="2"/>
              <a:buChar char="Ø"/>
              <a:defRPr/>
            </a:pPr>
            <a:r>
              <a:rPr lang="fr-FR" b="1" spc="85" dirty="0">
                <a:solidFill>
                  <a:srgbClr val="DA6E24"/>
                </a:solidFill>
                <a:latin typeface="Tahoma" panose="020B0604030504040204" pitchFamily="34" charset="0"/>
                <a:ea typeface="Tahoma" panose="020B0604030504040204" pitchFamily="34" charset="0"/>
                <a:cs typeface="Tahoma" panose="020B0604030504040204" pitchFamily="34" charset="0"/>
              </a:rPr>
              <a:t>Formations initiales certifiantes en alternance</a:t>
            </a:r>
          </a:p>
          <a:p>
            <a:pPr marL="298450" marR="374015" lvl="0" indent="-285750">
              <a:lnSpc>
                <a:spcPct val="114999"/>
              </a:lnSpc>
              <a:spcBef>
                <a:spcPts val="100"/>
              </a:spcBef>
              <a:buFont typeface="Wingdings" panose="05000000000000000000" pitchFamily="2" charset="2"/>
              <a:buChar char="Ø"/>
              <a:defRPr/>
            </a:pPr>
            <a:endParaRPr lang="fr-FR" b="1" spc="85" dirty="0">
              <a:solidFill>
                <a:srgbClr val="DA6E24"/>
              </a:solidFill>
              <a:latin typeface="Tahoma" panose="020B0604030504040204" pitchFamily="34" charset="0"/>
              <a:ea typeface="Tahoma" panose="020B0604030504040204" pitchFamily="34" charset="0"/>
              <a:cs typeface="Tahoma" panose="020B0604030504040204" pitchFamily="34" charset="0"/>
            </a:endParaRPr>
          </a:p>
          <a:p>
            <a:pPr marL="298450" marR="374015" lvl="0" indent="-285750">
              <a:lnSpc>
                <a:spcPct val="114999"/>
              </a:lnSpc>
              <a:spcBef>
                <a:spcPts val="100"/>
              </a:spcBef>
              <a:buFont typeface="Wingdings" panose="05000000000000000000" pitchFamily="2" charset="2"/>
              <a:buChar char="Ø"/>
              <a:defRPr/>
            </a:pPr>
            <a:r>
              <a:rPr lang="fr-FR" b="1" spc="85" dirty="0">
                <a:solidFill>
                  <a:srgbClr val="DA6E24"/>
                </a:solidFill>
                <a:latin typeface="Tahoma" panose="020B0604030504040204" pitchFamily="34" charset="0"/>
                <a:ea typeface="Tahoma" panose="020B0604030504040204" pitchFamily="34" charset="0"/>
                <a:cs typeface="Tahoma" panose="020B0604030504040204" pitchFamily="34" charset="0"/>
              </a:rPr>
              <a:t>Formations continues des professionnels de santé libéraux </a:t>
            </a:r>
          </a:p>
          <a:p>
            <a:pPr marL="298450" marR="374015" lvl="0" indent="-285750">
              <a:lnSpc>
                <a:spcPct val="114999"/>
              </a:lnSpc>
              <a:spcBef>
                <a:spcPts val="100"/>
              </a:spcBef>
              <a:buFont typeface="Wingdings" panose="05000000000000000000" pitchFamily="2" charset="2"/>
              <a:buChar char="Ø"/>
              <a:defRPr/>
            </a:pPr>
            <a:endParaRPr lang="fr-FR" b="1" spc="85" dirty="0">
              <a:solidFill>
                <a:srgbClr val="DA6E24"/>
              </a:solidFill>
              <a:latin typeface="Tahoma" panose="020B0604030504040204" pitchFamily="34" charset="0"/>
              <a:ea typeface="Tahoma" panose="020B0604030504040204" pitchFamily="34" charset="0"/>
              <a:cs typeface="Tahoma" panose="020B0604030504040204" pitchFamily="34" charset="0"/>
            </a:endParaRPr>
          </a:p>
          <a:p>
            <a:pPr marL="298450" marR="374015" lvl="0" indent="-285750">
              <a:lnSpc>
                <a:spcPct val="114999"/>
              </a:lnSpc>
              <a:spcBef>
                <a:spcPts val="100"/>
              </a:spcBef>
              <a:buFont typeface="Wingdings" panose="05000000000000000000" pitchFamily="2" charset="2"/>
              <a:buChar char="Ø"/>
              <a:defRPr/>
            </a:pPr>
            <a:r>
              <a:rPr lang="fr-FR" b="1" spc="85" dirty="0">
                <a:solidFill>
                  <a:srgbClr val="DA6E24"/>
                </a:solidFill>
                <a:latin typeface="Tahoma" panose="020B0604030504040204" pitchFamily="34" charset="0"/>
                <a:ea typeface="Tahoma" panose="020B0604030504040204" pitchFamily="34" charset="0"/>
                <a:cs typeface="Tahoma" panose="020B0604030504040204" pitchFamily="34" charset="0"/>
              </a:rPr>
              <a:t>Formations continues des salariés dans le domaine médico-social (Intra-établissement)</a:t>
            </a:r>
          </a:p>
        </p:txBody>
      </p:sp>
    </p:spTree>
    <p:extLst>
      <p:ext uri="{BB962C8B-B14F-4D97-AF65-F5344CB8AC3E}">
        <p14:creationId xmlns:p14="http://schemas.microsoft.com/office/powerpoint/2010/main" val="1415003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EA4A9F-8B32-4116-8719-BEA357A7296A}"/>
              </a:ext>
            </a:extLst>
          </p:cNvPr>
          <p:cNvSpPr/>
          <p:nvPr/>
        </p:nvSpPr>
        <p:spPr>
          <a:xfrm>
            <a:off x="334072" y="6226027"/>
            <a:ext cx="17193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145" normalizeH="0" baseline="0" noProof="0" dirty="0">
                <a:ln>
                  <a:noFill/>
                </a:ln>
                <a:solidFill>
                  <a:srgbClr val="050957"/>
                </a:solidFill>
                <a:effectLst/>
                <a:uLnTx/>
                <a:uFillTx/>
                <a:latin typeface="Corbel" panose="020B0503020204020204"/>
                <a:ea typeface="+mn-ea"/>
                <a:cs typeface="+mn-cs"/>
              </a:rPr>
              <a:t>Certifications</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4" name="object 3">
            <a:extLst>
              <a:ext uri="{FF2B5EF4-FFF2-40B4-BE49-F238E27FC236}">
                <a16:creationId xmlns:a16="http://schemas.microsoft.com/office/drawing/2014/main" id="{99EA14D1-D2B3-48A8-9EC8-2DA8B9519E64}"/>
              </a:ext>
            </a:extLst>
          </p:cNvPr>
          <p:cNvPicPr/>
          <p:nvPr/>
        </p:nvPicPr>
        <p:blipFill>
          <a:blip r:embed="rId2" cstate="print"/>
          <a:stretch>
            <a:fillRect/>
          </a:stretch>
        </p:blipFill>
        <p:spPr>
          <a:xfrm>
            <a:off x="2135980" y="6125816"/>
            <a:ext cx="505376" cy="535519"/>
          </a:xfrm>
          <a:prstGeom prst="rect">
            <a:avLst/>
          </a:prstGeom>
        </p:spPr>
      </p:pic>
      <p:pic>
        <p:nvPicPr>
          <p:cNvPr id="15" name="object 2">
            <a:extLst>
              <a:ext uri="{FF2B5EF4-FFF2-40B4-BE49-F238E27FC236}">
                <a16:creationId xmlns:a16="http://schemas.microsoft.com/office/drawing/2014/main" id="{DFE9018F-BAB7-4710-9C90-072BCBF668E5}"/>
              </a:ext>
            </a:extLst>
          </p:cNvPr>
          <p:cNvPicPr/>
          <p:nvPr/>
        </p:nvPicPr>
        <p:blipFill>
          <a:blip r:embed="rId3" cstate="print"/>
          <a:stretch>
            <a:fillRect/>
          </a:stretch>
        </p:blipFill>
        <p:spPr>
          <a:xfrm>
            <a:off x="2960939" y="6265899"/>
            <a:ext cx="1378517" cy="289588"/>
          </a:xfrm>
          <a:prstGeom prst="rect">
            <a:avLst/>
          </a:prstGeom>
        </p:spPr>
      </p:pic>
      <p:sp>
        <p:nvSpPr>
          <p:cNvPr id="16" name="Rectangle 15">
            <a:extLst>
              <a:ext uri="{FF2B5EF4-FFF2-40B4-BE49-F238E27FC236}">
                <a16:creationId xmlns:a16="http://schemas.microsoft.com/office/drawing/2014/main" id="{B357289D-63B9-4AD8-BE12-7D43334AC12E}"/>
              </a:ext>
            </a:extLst>
          </p:cNvPr>
          <p:cNvSpPr/>
          <p:nvPr/>
        </p:nvSpPr>
        <p:spPr>
          <a:xfrm>
            <a:off x="155648" y="1104966"/>
            <a:ext cx="11082875" cy="4660891"/>
          </a:xfrm>
          <a:prstGeom prst="rect">
            <a:avLst/>
          </a:prstGeom>
        </p:spPr>
        <p:txBody>
          <a:bodyPr wrap="square">
            <a:spAutoFit/>
          </a:bodyPr>
          <a:lstStyle/>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L’AFML a été créée en 1991 par le Syndicat des Médecins Libéraux.</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Selon les professions et les budgets disponibles, nos participants peuvent bénéficier de nombreux  modes de financement : DPC, FAF-PM, FIF-PL, OPCO, etc…</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2019 : Obtention de l’agrément pour le déploiement de la formation </a:t>
            </a:r>
            <a:r>
              <a:rPr kumimoji="0" lang="fr-FR" sz="1800" b="1" i="0" u="none" strike="noStrike" kern="1200" cap="none" spc="85" normalizeH="0" baseline="0" noProof="0" dirty="0" err="1">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Assitant.e</a:t>
            </a: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 Médical.e</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CQP Assistant.e Médical.e dans 8 villes</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Reconstitution d’un cabinet médical</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Formation théorique</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Ateliers pratiques</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Suivi des apprenants</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Suivi des tuteurs</a:t>
            </a:r>
          </a:p>
        </p:txBody>
      </p:sp>
      <p:sp>
        <p:nvSpPr>
          <p:cNvPr id="18" name="Rounded Rectangle 6">
            <a:extLst>
              <a:ext uri="{FF2B5EF4-FFF2-40B4-BE49-F238E27FC236}">
                <a16:creationId xmlns:a16="http://schemas.microsoft.com/office/drawing/2014/main" id="{8B2152AA-31AD-46DE-9585-D70D469AA4F7}"/>
              </a:ext>
            </a:extLst>
          </p:cNvPr>
          <p:cNvSpPr/>
          <p:nvPr/>
        </p:nvSpPr>
        <p:spPr>
          <a:xfrm>
            <a:off x="5624928" y="3653206"/>
            <a:ext cx="2131498" cy="500466"/>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Malakoff</a:t>
            </a:r>
          </a:p>
        </p:txBody>
      </p:sp>
      <p:sp>
        <p:nvSpPr>
          <p:cNvPr id="19" name="Rounded Rectangle 6">
            <a:extLst>
              <a:ext uri="{FF2B5EF4-FFF2-40B4-BE49-F238E27FC236}">
                <a16:creationId xmlns:a16="http://schemas.microsoft.com/office/drawing/2014/main" id="{97CF78A1-7FDB-42CE-84FE-1CD79B70E039}"/>
              </a:ext>
            </a:extLst>
          </p:cNvPr>
          <p:cNvSpPr/>
          <p:nvPr/>
        </p:nvSpPr>
        <p:spPr>
          <a:xfrm>
            <a:off x="8737604" y="4963670"/>
            <a:ext cx="2131498" cy="500466"/>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Toulouse</a:t>
            </a:r>
          </a:p>
        </p:txBody>
      </p:sp>
      <p:sp>
        <p:nvSpPr>
          <p:cNvPr id="20" name="Rounded Rectangle 6">
            <a:extLst>
              <a:ext uri="{FF2B5EF4-FFF2-40B4-BE49-F238E27FC236}">
                <a16:creationId xmlns:a16="http://schemas.microsoft.com/office/drawing/2014/main" id="{298E8061-11A6-4C65-B21D-D31D0DBF26B9}"/>
              </a:ext>
            </a:extLst>
          </p:cNvPr>
          <p:cNvSpPr/>
          <p:nvPr/>
        </p:nvSpPr>
        <p:spPr>
          <a:xfrm>
            <a:off x="8737604" y="3653206"/>
            <a:ext cx="2131498" cy="500466"/>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Lyon</a:t>
            </a:r>
          </a:p>
        </p:txBody>
      </p:sp>
      <p:sp>
        <p:nvSpPr>
          <p:cNvPr id="21" name="Rounded Rectangle 6">
            <a:extLst>
              <a:ext uri="{FF2B5EF4-FFF2-40B4-BE49-F238E27FC236}">
                <a16:creationId xmlns:a16="http://schemas.microsoft.com/office/drawing/2014/main" id="{59500E0D-2F8C-453C-BC22-92FC0C9A17AF}"/>
              </a:ext>
            </a:extLst>
          </p:cNvPr>
          <p:cNvSpPr/>
          <p:nvPr/>
        </p:nvSpPr>
        <p:spPr>
          <a:xfrm>
            <a:off x="8737604" y="5614491"/>
            <a:ext cx="2131498" cy="500466"/>
          </a:xfrm>
          <a:prstGeom prst="roundRect">
            <a:avLst>
              <a:gd name="adj" fmla="val 50000"/>
            </a:avLst>
          </a:prstGeom>
          <a:solidFill>
            <a:srgbClr val="B58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Nice</a:t>
            </a:r>
          </a:p>
        </p:txBody>
      </p:sp>
      <p:sp>
        <p:nvSpPr>
          <p:cNvPr id="22" name="Rounded Rectangle 6">
            <a:extLst>
              <a:ext uri="{FF2B5EF4-FFF2-40B4-BE49-F238E27FC236}">
                <a16:creationId xmlns:a16="http://schemas.microsoft.com/office/drawing/2014/main" id="{617563A5-64A3-4EC1-9DBA-1D62A9A6CEA4}"/>
              </a:ext>
            </a:extLst>
          </p:cNvPr>
          <p:cNvSpPr/>
          <p:nvPr/>
        </p:nvSpPr>
        <p:spPr>
          <a:xfrm>
            <a:off x="5624928" y="4957229"/>
            <a:ext cx="2131498" cy="500466"/>
          </a:xfrm>
          <a:prstGeom prst="roundRect">
            <a:avLst>
              <a:gd name="adj" fmla="val 50000"/>
            </a:avLst>
          </a:prstGeom>
          <a:solidFill>
            <a:srgbClr val="B7D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Orléans</a:t>
            </a:r>
          </a:p>
        </p:txBody>
      </p:sp>
      <p:sp>
        <p:nvSpPr>
          <p:cNvPr id="23" name="Rounded Rectangle 6">
            <a:extLst>
              <a:ext uri="{FF2B5EF4-FFF2-40B4-BE49-F238E27FC236}">
                <a16:creationId xmlns:a16="http://schemas.microsoft.com/office/drawing/2014/main" id="{08528948-5F92-47D9-BB39-2313047C8182}"/>
              </a:ext>
            </a:extLst>
          </p:cNvPr>
          <p:cNvSpPr/>
          <p:nvPr/>
        </p:nvSpPr>
        <p:spPr>
          <a:xfrm>
            <a:off x="5624928" y="4299968"/>
            <a:ext cx="2131498" cy="500466"/>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Rennes</a:t>
            </a:r>
          </a:p>
        </p:txBody>
      </p:sp>
      <p:sp>
        <p:nvSpPr>
          <p:cNvPr id="24" name="Rounded Rectangle 6">
            <a:extLst>
              <a:ext uri="{FF2B5EF4-FFF2-40B4-BE49-F238E27FC236}">
                <a16:creationId xmlns:a16="http://schemas.microsoft.com/office/drawing/2014/main" id="{970AD061-F6CC-4EF1-911D-3066D157CB68}"/>
              </a:ext>
            </a:extLst>
          </p:cNvPr>
          <p:cNvSpPr/>
          <p:nvPr/>
        </p:nvSpPr>
        <p:spPr>
          <a:xfrm>
            <a:off x="5624928" y="5621292"/>
            <a:ext cx="2131498" cy="500466"/>
          </a:xfrm>
          <a:prstGeom prst="roundRect">
            <a:avLst>
              <a:gd name="adj" fmla="val 50000"/>
            </a:avLst>
          </a:prstGeom>
          <a:solidFill>
            <a:srgbClr val="837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Dijon</a:t>
            </a:r>
          </a:p>
        </p:txBody>
      </p:sp>
      <p:sp>
        <p:nvSpPr>
          <p:cNvPr id="25" name="Rectangle 24">
            <a:extLst>
              <a:ext uri="{FF2B5EF4-FFF2-40B4-BE49-F238E27FC236}">
                <a16:creationId xmlns:a16="http://schemas.microsoft.com/office/drawing/2014/main" id="{6AC52465-FE2E-4DE6-8A81-C1A79D0AF9EC}"/>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6" name="Image 25">
            <a:extLst>
              <a:ext uri="{FF2B5EF4-FFF2-40B4-BE49-F238E27FC236}">
                <a16:creationId xmlns:a16="http://schemas.microsoft.com/office/drawing/2014/main" id="{716B42B2-1EE6-4DFB-8A9A-D4D3E9406483}"/>
              </a:ext>
            </a:extLst>
          </p:cNvPr>
          <p:cNvPicPr>
            <a:picLocks noChangeAspect="1"/>
          </p:cNvPicPr>
          <p:nvPr/>
        </p:nvPicPr>
        <p:blipFill>
          <a:blip r:embed="rId4"/>
          <a:stretch>
            <a:fillRect/>
          </a:stretch>
        </p:blipFill>
        <p:spPr>
          <a:xfrm>
            <a:off x="10981894" y="5389829"/>
            <a:ext cx="1182154" cy="1282366"/>
          </a:xfrm>
          <a:prstGeom prst="rect">
            <a:avLst/>
          </a:prstGeom>
        </p:spPr>
      </p:pic>
      <p:sp>
        <p:nvSpPr>
          <p:cNvPr id="17" name="Rounded Rectangle 6">
            <a:extLst>
              <a:ext uri="{FF2B5EF4-FFF2-40B4-BE49-F238E27FC236}">
                <a16:creationId xmlns:a16="http://schemas.microsoft.com/office/drawing/2014/main" id="{8E5E8C46-22E7-49E4-A66E-1D6D30651E75}"/>
              </a:ext>
            </a:extLst>
          </p:cNvPr>
          <p:cNvSpPr/>
          <p:nvPr/>
        </p:nvSpPr>
        <p:spPr>
          <a:xfrm>
            <a:off x="8737604" y="4299968"/>
            <a:ext cx="2131498" cy="50046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Marseille</a:t>
            </a:r>
          </a:p>
        </p:txBody>
      </p:sp>
      <p:sp>
        <p:nvSpPr>
          <p:cNvPr id="27" name="Titre 1">
            <a:extLst>
              <a:ext uri="{FF2B5EF4-FFF2-40B4-BE49-F238E27FC236}">
                <a16:creationId xmlns:a16="http://schemas.microsoft.com/office/drawing/2014/main" id="{7B6CF257-6CDF-48B0-B503-2197FD93C3B7}"/>
              </a:ext>
            </a:extLst>
          </p:cNvPr>
          <p:cNvSpPr>
            <a:spLocks noGrp="1"/>
          </p:cNvSpPr>
          <p:nvPr>
            <p:ph type="title"/>
          </p:nvPr>
        </p:nvSpPr>
        <p:spPr>
          <a:xfrm>
            <a:off x="415957" y="367831"/>
            <a:ext cx="9572105" cy="432000"/>
          </a:xfrm>
        </p:spPr>
        <p:txBody>
          <a:bodyPr/>
          <a:lstStyle/>
          <a:p>
            <a:pPr algn="ctr"/>
            <a:r>
              <a:rPr lang="fr-FR" sz="3200" dirty="0">
                <a:solidFill>
                  <a:schemeClr val="accent1"/>
                </a:solidFill>
              </a:rPr>
              <a:t>Association pour la Formation des Médecins Libéraux</a:t>
            </a:r>
          </a:p>
        </p:txBody>
      </p:sp>
    </p:spTree>
    <p:extLst>
      <p:ext uri="{BB962C8B-B14F-4D97-AF65-F5344CB8AC3E}">
        <p14:creationId xmlns:p14="http://schemas.microsoft.com/office/powerpoint/2010/main" val="6820438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0000">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14:bounceEnd="80000">
                                          <p:cBhvr additive="base">
                                            <p:cTn id="7" dur="15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8" dur="1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80000">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14:bounceEnd="80000">
                                          <p:cBhvr additive="base">
                                            <p:cTn id="11" dur="1500" fill="hold"/>
                                            <p:tgtEl>
                                              <p:spTgt spid="19"/>
                                            </p:tgtEl>
                                            <p:attrNameLst>
                                              <p:attrName>ppt_x</p:attrName>
                                            </p:attrNameLst>
                                          </p:cBhvr>
                                          <p:tavLst>
                                            <p:tav tm="0">
                                              <p:val>
                                                <p:strVal val="#ppt_x"/>
                                              </p:val>
                                            </p:tav>
                                            <p:tav tm="100000">
                                              <p:val>
                                                <p:strVal val="#ppt_x"/>
                                              </p:val>
                                            </p:tav>
                                          </p:tavLst>
                                        </p:anim>
                                        <p:anim calcmode="lin" valueType="num" p14:bounceEnd="80000">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80000">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14:bounceEnd="80000">
                                          <p:cBhvr additive="base">
                                            <p:cTn id="15" dur="1500" fill="hold"/>
                                            <p:tgtEl>
                                              <p:spTgt spid="20"/>
                                            </p:tgtEl>
                                            <p:attrNameLst>
                                              <p:attrName>ppt_x</p:attrName>
                                            </p:attrNameLst>
                                          </p:cBhvr>
                                          <p:tavLst>
                                            <p:tav tm="0">
                                              <p:val>
                                                <p:strVal val="#ppt_x"/>
                                              </p:val>
                                            </p:tav>
                                            <p:tav tm="100000">
                                              <p:val>
                                                <p:strVal val="#ppt_x"/>
                                              </p:val>
                                            </p:tav>
                                          </p:tavLst>
                                        </p:anim>
                                        <p:anim calcmode="lin" valueType="num" p14:bounceEnd="80000">
                                          <p:cBhvr additive="base">
                                            <p:cTn id="16" dur="1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80000">
                                      <p:stCondLst>
                                        <p:cond delay="200"/>
                                      </p:stCondLst>
                                      <p:childTnLst>
                                        <p:set>
                                          <p:cBhvr>
                                            <p:cTn id="18" dur="1" fill="hold">
                                              <p:stCondLst>
                                                <p:cond delay="0"/>
                                              </p:stCondLst>
                                            </p:cTn>
                                            <p:tgtEl>
                                              <p:spTgt spid="21"/>
                                            </p:tgtEl>
                                            <p:attrNameLst>
                                              <p:attrName>style.visibility</p:attrName>
                                            </p:attrNameLst>
                                          </p:cBhvr>
                                          <p:to>
                                            <p:strVal val="visible"/>
                                          </p:to>
                                        </p:set>
                                        <p:anim calcmode="lin" valueType="num" p14:bounceEnd="80000">
                                          <p:cBhvr additive="base">
                                            <p:cTn id="19" dur="15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0" dur="1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80000">
                                      <p:stCondLst>
                                        <p:cond delay="200"/>
                                      </p:stCondLst>
                                      <p:childTnLst>
                                        <p:set>
                                          <p:cBhvr>
                                            <p:cTn id="22" dur="1" fill="hold">
                                              <p:stCondLst>
                                                <p:cond delay="0"/>
                                              </p:stCondLst>
                                            </p:cTn>
                                            <p:tgtEl>
                                              <p:spTgt spid="22"/>
                                            </p:tgtEl>
                                            <p:attrNameLst>
                                              <p:attrName>style.visibility</p:attrName>
                                            </p:attrNameLst>
                                          </p:cBhvr>
                                          <p:to>
                                            <p:strVal val="visible"/>
                                          </p:to>
                                        </p:set>
                                        <p:anim calcmode="lin" valueType="num" p14:bounceEnd="80000">
                                          <p:cBhvr additive="base">
                                            <p:cTn id="23" dur="1500" fill="hold"/>
                                            <p:tgtEl>
                                              <p:spTgt spid="22"/>
                                            </p:tgtEl>
                                            <p:attrNameLst>
                                              <p:attrName>ppt_x</p:attrName>
                                            </p:attrNameLst>
                                          </p:cBhvr>
                                          <p:tavLst>
                                            <p:tav tm="0">
                                              <p:val>
                                                <p:strVal val="#ppt_x"/>
                                              </p:val>
                                            </p:tav>
                                            <p:tav tm="100000">
                                              <p:val>
                                                <p:strVal val="#ppt_x"/>
                                              </p:val>
                                            </p:tav>
                                          </p:tavLst>
                                        </p:anim>
                                        <p:anim calcmode="lin" valueType="num" p14:bounceEnd="80000">
                                          <p:cBhvr additive="base">
                                            <p:cTn id="24" dur="1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80000">
                                      <p:stCondLst>
                                        <p:cond delay="200"/>
                                      </p:stCondLst>
                                      <p:childTnLst>
                                        <p:set>
                                          <p:cBhvr>
                                            <p:cTn id="26" dur="1" fill="hold">
                                              <p:stCondLst>
                                                <p:cond delay="0"/>
                                              </p:stCondLst>
                                            </p:cTn>
                                            <p:tgtEl>
                                              <p:spTgt spid="23"/>
                                            </p:tgtEl>
                                            <p:attrNameLst>
                                              <p:attrName>style.visibility</p:attrName>
                                            </p:attrNameLst>
                                          </p:cBhvr>
                                          <p:to>
                                            <p:strVal val="visible"/>
                                          </p:to>
                                        </p:set>
                                        <p:anim calcmode="lin" valueType="num" p14:bounceEnd="80000">
                                          <p:cBhvr additive="base">
                                            <p:cTn id="27" dur="1500" fill="hold"/>
                                            <p:tgtEl>
                                              <p:spTgt spid="23"/>
                                            </p:tgtEl>
                                            <p:attrNameLst>
                                              <p:attrName>ppt_x</p:attrName>
                                            </p:attrNameLst>
                                          </p:cBhvr>
                                          <p:tavLst>
                                            <p:tav tm="0">
                                              <p:val>
                                                <p:strVal val="#ppt_x"/>
                                              </p:val>
                                            </p:tav>
                                            <p:tav tm="100000">
                                              <p:val>
                                                <p:strVal val="#ppt_x"/>
                                              </p:val>
                                            </p:tav>
                                          </p:tavLst>
                                        </p:anim>
                                        <p:anim calcmode="lin" valueType="num" p14:bounceEnd="80000">
                                          <p:cBhvr additive="base">
                                            <p:cTn id="28" dur="1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80000">
                                      <p:stCondLst>
                                        <p:cond delay="200"/>
                                      </p:stCondLst>
                                      <p:childTnLst>
                                        <p:set>
                                          <p:cBhvr>
                                            <p:cTn id="30" dur="1" fill="hold">
                                              <p:stCondLst>
                                                <p:cond delay="0"/>
                                              </p:stCondLst>
                                            </p:cTn>
                                            <p:tgtEl>
                                              <p:spTgt spid="24"/>
                                            </p:tgtEl>
                                            <p:attrNameLst>
                                              <p:attrName>style.visibility</p:attrName>
                                            </p:attrNameLst>
                                          </p:cBhvr>
                                          <p:to>
                                            <p:strVal val="visible"/>
                                          </p:to>
                                        </p:set>
                                        <p:anim calcmode="lin" valueType="num" p14:bounceEnd="80000">
                                          <p:cBhvr additive="base">
                                            <p:cTn id="31" dur="1500" fill="hold"/>
                                            <p:tgtEl>
                                              <p:spTgt spid="24"/>
                                            </p:tgtEl>
                                            <p:attrNameLst>
                                              <p:attrName>ppt_x</p:attrName>
                                            </p:attrNameLst>
                                          </p:cBhvr>
                                          <p:tavLst>
                                            <p:tav tm="0">
                                              <p:val>
                                                <p:strVal val="#ppt_x"/>
                                              </p:val>
                                            </p:tav>
                                            <p:tav tm="100000">
                                              <p:val>
                                                <p:strVal val="#ppt_x"/>
                                              </p:val>
                                            </p:tav>
                                          </p:tavLst>
                                        </p:anim>
                                        <p:anim calcmode="lin" valueType="num" p14:bounceEnd="80000">
                                          <p:cBhvr additive="base">
                                            <p:cTn id="32" dur="1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80000">
                                      <p:stCondLst>
                                        <p:cond delay="200"/>
                                      </p:stCondLst>
                                      <p:childTnLst>
                                        <p:set>
                                          <p:cBhvr>
                                            <p:cTn id="34" dur="1" fill="hold">
                                              <p:stCondLst>
                                                <p:cond delay="0"/>
                                              </p:stCondLst>
                                            </p:cTn>
                                            <p:tgtEl>
                                              <p:spTgt spid="17"/>
                                            </p:tgtEl>
                                            <p:attrNameLst>
                                              <p:attrName>style.visibility</p:attrName>
                                            </p:attrNameLst>
                                          </p:cBhvr>
                                          <p:to>
                                            <p:strVal val="visible"/>
                                          </p:to>
                                        </p:set>
                                        <p:anim calcmode="lin" valueType="num" p14:bounceEnd="80000">
                                          <p:cBhvr additive="base">
                                            <p:cTn id="35" dur="1500" fill="hold"/>
                                            <p:tgtEl>
                                              <p:spTgt spid="17"/>
                                            </p:tgtEl>
                                            <p:attrNameLst>
                                              <p:attrName>ppt_x</p:attrName>
                                            </p:attrNameLst>
                                          </p:cBhvr>
                                          <p:tavLst>
                                            <p:tav tm="0">
                                              <p:val>
                                                <p:strVal val="#ppt_x"/>
                                              </p:val>
                                            </p:tav>
                                            <p:tav tm="100000">
                                              <p:val>
                                                <p:strVal val="#ppt_x"/>
                                              </p:val>
                                            </p:tav>
                                          </p:tavLst>
                                        </p:anim>
                                        <p:anim calcmode="lin" valueType="num" p14:bounceEnd="80000">
                                          <p:cBhvr additive="base">
                                            <p:cTn id="36"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ppt_x"/>
                                              </p:val>
                                            </p:tav>
                                            <p:tav tm="100000">
                                              <p:val>
                                                <p:strVal val="#ppt_x"/>
                                              </p:val>
                                            </p:tav>
                                          </p:tavLst>
                                        </p:anim>
                                        <p:anim calcmode="lin" valueType="num">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ppt_x"/>
                                              </p:val>
                                            </p:tav>
                                            <p:tav tm="100000">
                                              <p:val>
                                                <p:strVal val="#ppt_x"/>
                                              </p:val>
                                            </p:tav>
                                          </p:tavLst>
                                        </p:anim>
                                        <p:anim calcmode="lin" valueType="num">
                                          <p:cBhvr additive="base">
                                            <p:cTn id="16" dur="1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ppt_x"/>
                                              </p:val>
                                            </p:tav>
                                            <p:tav tm="100000">
                                              <p:val>
                                                <p:strVal val="#ppt_x"/>
                                              </p:val>
                                            </p:tav>
                                          </p:tavLst>
                                        </p:anim>
                                        <p:anim calcmode="lin" valueType="num">
                                          <p:cBhvr additive="base">
                                            <p:cTn id="20" dur="1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500" fill="hold"/>
                                            <p:tgtEl>
                                              <p:spTgt spid="22"/>
                                            </p:tgtEl>
                                            <p:attrNameLst>
                                              <p:attrName>ppt_x</p:attrName>
                                            </p:attrNameLst>
                                          </p:cBhvr>
                                          <p:tavLst>
                                            <p:tav tm="0">
                                              <p:val>
                                                <p:strVal val="#ppt_x"/>
                                              </p:val>
                                            </p:tav>
                                            <p:tav tm="100000">
                                              <p:val>
                                                <p:strVal val="#ppt_x"/>
                                              </p:val>
                                            </p:tav>
                                          </p:tavLst>
                                        </p:anim>
                                        <p:anim calcmode="lin" valueType="num">
                                          <p:cBhvr additive="base">
                                            <p:cTn id="24" dur="1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500" fill="hold"/>
                                            <p:tgtEl>
                                              <p:spTgt spid="23"/>
                                            </p:tgtEl>
                                            <p:attrNameLst>
                                              <p:attrName>ppt_x</p:attrName>
                                            </p:attrNameLst>
                                          </p:cBhvr>
                                          <p:tavLst>
                                            <p:tav tm="0">
                                              <p:val>
                                                <p:strVal val="#ppt_x"/>
                                              </p:val>
                                            </p:tav>
                                            <p:tav tm="100000">
                                              <p:val>
                                                <p:strVal val="#ppt_x"/>
                                              </p:val>
                                            </p:tav>
                                          </p:tavLst>
                                        </p:anim>
                                        <p:anim calcmode="lin" valueType="num">
                                          <p:cBhvr additive="base">
                                            <p:cTn id="28" dur="1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500" fill="hold"/>
                                            <p:tgtEl>
                                              <p:spTgt spid="24"/>
                                            </p:tgtEl>
                                            <p:attrNameLst>
                                              <p:attrName>ppt_x</p:attrName>
                                            </p:attrNameLst>
                                          </p:cBhvr>
                                          <p:tavLst>
                                            <p:tav tm="0">
                                              <p:val>
                                                <p:strVal val="#ppt_x"/>
                                              </p:val>
                                            </p:tav>
                                            <p:tav tm="100000">
                                              <p:val>
                                                <p:strVal val="#ppt_x"/>
                                              </p:val>
                                            </p:tav>
                                          </p:tavLst>
                                        </p:anim>
                                        <p:anim calcmode="lin" valueType="num">
                                          <p:cBhvr additive="base">
                                            <p:cTn id="32" dur="1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500" fill="hold"/>
                                            <p:tgtEl>
                                              <p:spTgt spid="17"/>
                                            </p:tgtEl>
                                            <p:attrNameLst>
                                              <p:attrName>ppt_x</p:attrName>
                                            </p:attrNameLst>
                                          </p:cBhvr>
                                          <p:tavLst>
                                            <p:tav tm="0">
                                              <p:val>
                                                <p:strVal val="#ppt_x"/>
                                              </p:val>
                                            </p:tav>
                                            <p:tav tm="100000">
                                              <p:val>
                                                <p:strVal val="#ppt_x"/>
                                              </p:val>
                                            </p:tav>
                                          </p:tavLst>
                                        </p:anim>
                                        <p:anim calcmode="lin" valueType="num">
                                          <p:cBhvr additive="base">
                                            <p:cTn id="36"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1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85C9B-3547-466A-9D26-0AACE11FE7F0}"/>
              </a:ext>
            </a:extLst>
          </p:cNvPr>
          <p:cNvSpPr>
            <a:spLocks noGrp="1"/>
          </p:cNvSpPr>
          <p:nvPr>
            <p:ph type="title"/>
          </p:nvPr>
        </p:nvSpPr>
        <p:spPr>
          <a:xfrm>
            <a:off x="415957" y="367831"/>
            <a:ext cx="10143235" cy="432000"/>
          </a:xfrm>
        </p:spPr>
        <p:txBody>
          <a:bodyPr/>
          <a:lstStyle/>
          <a:p>
            <a:pPr algn="ctr"/>
            <a:r>
              <a:rPr lang="en-US" sz="3200" dirty="0">
                <a:solidFill>
                  <a:schemeClr val="accent1"/>
                </a:solidFill>
              </a:rPr>
              <a:t>Formation Assistant·e Médical·e à </a:t>
            </a:r>
            <a:r>
              <a:rPr lang="en-US" sz="4000" dirty="0">
                <a:solidFill>
                  <a:schemeClr val="accent1"/>
                </a:solidFill>
              </a:rPr>
              <a:t>Dijon </a:t>
            </a:r>
            <a:endParaRPr lang="fr-FR" sz="4000" dirty="0"/>
          </a:p>
        </p:txBody>
      </p:sp>
      <p:sp>
        <p:nvSpPr>
          <p:cNvPr id="5" name="Rectangle 4">
            <a:extLst>
              <a:ext uri="{FF2B5EF4-FFF2-40B4-BE49-F238E27FC236}">
                <a16:creationId xmlns:a16="http://schemas.microsoft.com/office/drawing/2014/main" id="{38A23051-4063-4084-A119-F216591D82BC}"/>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41CE209A-35EF-4D00-9D8B-D1B3D005232A}"/>
              </a:ext>
            </a:extLst>
          </p:cNvPr>
          <p:cNvSpPr/>
          <p:nvPr/>
        </p:nvSpPr>
        <p:spPr>
          <a:xfrm>
            <a:off x="478345" y="1085730"/>
            <a:ext cx="9329963" cy="5349285"/>
          </a:xfrm>
          <a:prstGeom prst="rect">
            <a:avLst/>
          </a:prstGeom>
        </p:spPr>
        <p:txBody>
          <a:bodyPr wrap="square">
            <a:spAutoFit/>
          </a:bodyPr>
          <a:lstStyle/>
          <a:p>
            <a:pPr marL="12700" marR="374015" lvl="0">
              <a:lnSpc>
                <a:spcPct val="114999"/>
              </a:lnSpc>
              <a:spcBef>
                <a:spcPts val="100"/>
              </a:spcBef>
              <a:defRPr/>
            </a:pPr>
            <a:r>
              <a:rPr lang="fr-FR" b="1" spc="85" dirty="0">
                <a:solidFill>
                  <a:srgbClr val="0D3758"/>
                </a:solidFill>
                <a:latin typeface="Tahoma" panose="020B0604030504040204" pitchFamily="34" charset="0"/>
                <a:ea typeface="Tahoma" panose="020B0604030504040204" pitchFamily="34" charset="0"/>
                <a:cs typeface="Tahoma" panose="020B0604030504040204" pitchFamily="34" charset="0"/>
              </a:rPr>
              <a:t>Formation en alternance : 55 jours répartis sur une durée de 12 mois</a:t>
            </a:r>
          </a:p>
          <a:p>
            <a:pPr marL="298450" marR="374015" lvl="0" indent="-285750">
              <a:lnSpc>
                <a:spcPct val="114999"/>
              </a:lnSpc>
              <a:spcBef>
                <a:spcPts val="100"/>
              </a:spcBef>
              <a:buFont typeface="Wingdings" panose="05000000000000000000" pitchFamily="2" charset="2"/>
              <a:buChar char="Ø"/>
              <a:defRPr/>
            </a:pPr>
            <a:r>
              <a:rPr lang="fr-FR" spc="85" dirty="0">
                <a:solidFill>
                  <a:srgbClr val="0D3758"/>
                </a:solidFill>
                <a:latin typeface="Tahoma" panose="020B0604030504040204" pitchFamily="34" charset="0"/>
                <a:ea typeface="Tahoma" panose="020B0604030504040204" pitchFamily="34" charset="0"/>
                <a:cs typeface="Tahoma" panose="020B0604030504040204" pitchFamily="34" charset="0"/>
              </a:rPr>
              <a:t>Jours de cours : les lundis et mardis</a:t>
            </a:r>
          </a:p>
          <a:p>
            <a:pPr marL="298450" marR="374015" lvl="0" indent="-285750">
              <a:lnSpc>
                <a:spcPct val="114999"/>
              </a:lnSpc>
              <a:spcBef>
                <a:spcPts val="100"/>
              </a:spcBef>
              <a:buFont typeface="Wingdings" panose="05000000000000000000" pitchFamily="2" charset="2"/>
              <a:buChar char="Ø"/>
              <a:defRPr/>
            </a:pPr>
            <a:r>
              <a:rPr lang="fr-FR" spc="85" dirty="0">
                <a:solidFill>
                  <a:srgbClr val="0D3758"/>
                </a:solidFill>
                <a:latin typeface="Tahoma" panose="020B0604030504040204" pitchFamily="34" charset="0"/>
                <a:ea typeface="Tahoma" panose="020B0604030504040204" pitchFamily="34" charset="0"/>
                <a:cs typeface="Tahoma" panose="020B0604030504040204" pitchFamily="34" charset="0"/>
              </a:rPr>
              <a:t>Horaires : 9h00 – 12h30, 13h30-17h00</a:t>
            </a:r>
          </a:p>
          <a:p>
            <a:pPr marL="298450" marR="374015" lvl="0" indent="-285750">
              <a:lnSpc>
                <a:spcPct val="114999"/>
              </a:lnSpc>
              <a:spcBef>
                <a:spcPts val="100"/>
              </a:spcBef>
              <a:buFont typeface="Wingdings" panose="05000000000000000000" pitchFamily="2" charset="2"/>
              <a:buChar char="Ø"/>
              <a:defRPr/>
            </a:pPr>
            <a:r>
              <a:rPr lang="fr-FR" spc="85" dirty="0">
                <a:solidFill>
                  <a:srgbClr val="0D3758"/>
                </a:solidFill>
                <a:latin typeface="Tahoma" panose="020B0604030504040204" pitchFamily="34" charset="0"/>
                <a:ea typeface="Tahoma" panose="020B0604030504040204" pitchFamily="34" charset="0"/>
                <a:cs typeface="Tahoma" panose="020B0604030504040204" pitchFamily="34" charset="0"/>
              </a:rPr>
              <a:t>Pas de cours pendant les vacances scolaires de la zone</a:t>
            </a:r>
          </a:p>
          <a:p>
            <a:pPr marL="298450" marR="374015" lvl="0" indent="-285750">
              <a:lnSpc>
                <a:spcPct val="114999"/>
              </a:lnSpc>
              <a:spcBef>
                <a:spcPts val="100"/>
              </a:spcBef>
              <a:buFont typeface="Wingdings" panose="05000000000000000000" pitchFamily="2" charset="2"/>
              <a:buChar char="Ø"/>
              <a:defRPr/>
            </a:pPr>
            <a:r>
              <a:rPr lang="fr-FR" spc="85" dirty="0">
                <a:solidFill>
                  <a:srgbClr val="0D3758"/>
                </a:solidFill>
                <a:latin typeface="Tahoma" panose="020B0604030504040204" pitchFamily="34" charset="0"/>
                <a:ea typeface="Tahoma" panose="020B0604030504040204" pitchFamily="34" charset="0"/>
                <a:cs typeface="Tahoma" panose="020B0604030504040204" pitchFamily="34" charset="0"/>
              </a:rPr>
              <a:t>Présentiel (22 jours) et classes virtuelles (33 jours)</a:t>
            </a:r>
          </a:p>
          <a:p>
            <a:pPr marL="12700" marR="374015" lvl="0">
              <a:lnSpc>
                <a:spcPct val="114999"/>
              </a:lnSpc>
              <a:spcBef>
                <a:spcPts val="100"/>
              </a:spcBef>
              <a:defRPr/>
            </a:pPr>
            <a:endParaRPr lang="fr-FR" b="1" spc="85" dirty="0">
              <a:solidFill>
                <a:srgbClr val="0D3758"/>
              </a:solidFill>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Dates : </a:t>
            </a:r>
            <a:r>
              <a:rPr kumimoji="0" lang="fr-FR" sz="180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du 20 Juin 2022 au 23 Mai 2023</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Lieu : Hôtel Campanile Dijon Clémenceau</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16 avenue Raymond Poincaré 21000 DIJON</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Tramway au pied de l’hôtel</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Tarif préférentiel pour l’hébergement des apprenants</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Matériel sur place pour reconstitution d’un cabinet médical</a:t>
            </a: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endPar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Image 3">
            <a:extLst>
              <a:ext uri="{FF2B5EF4-FFF2-40B4-BE49-F238E27FC236}">
                <a16:creationId xmlns:a16="http://schemas.microsoft.com/office/drawing/2014/main" id="{9C59FD0A-AEFD-4611-ABF9-1FD66C8A034B}"/>
              </a:ext>
            </a:extLst>
          </p:cNvPr>
          <p:cNvPicPr>
            <a:picLocks noChangeAspect="1"/>
          </p:cNvPicPr>
          <p:nvPr/>
        </p:nvPicPr>
        <p:blipFill>
          <a:blip r:embed="rId2"/>
          <a:stretch>
            <a:fillRect/>
          </a:stretch>
        </p:blipFill>
        <p:spPr>
          <a:xfrm>
            <a:off x="8212262" y="1767963"/>
            <a:ext cx="2346930" cy="1319252"/>
          </a:xfrm>
          <a:prstGeom prst="rect">
            <a:avLst/>
          </a:prstGeom>
        </p:spPr>
      </p:pic>
      <p:pic>
        <p:nvPicPr>
          <p:cNvPr id="1026" name="Picture 2" descr="Afficher l’image source">
            <a:extLst>
              <a:ext uri="{FF2B5EF4-FFF2-40B4-BE49-F238E27FC236}">
                <a16:creationId xmlns:a16="http://schemas.microsoft.com/office/drawing/2014/main" id="{E7876E4A-AD6F-44E9-BCD9-B0A8E90E01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760" y="3912765"/>
            <a:ext cx="2348432" cy="176838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859956D-A572-4556-AA96-F5D59688B6B6}"/>
              </a:ext>
            </a:extLst>
          </p:cNvPr>
          <p:cNvPicPr>
            <a:picLocks noChangeAspect="1"/>
          </p:cNvPicPr>
          <p:nvPr/>
        </p:nvPicPr>
        <p:blipFill>
          <a:blip r:embed="rId4"/>
          <a:stretch>
            <a:fillRect/>
          </a:stretch>
        </p:blipFill>
        <p:spPr>
          <a:xfrm>
            <a:off x="10981894" y="5378969"/>
            <a:ext cx="1182154" cy="1282366"/>
          </a:xfrm>
          <a:prstGeom prst="rect">
            <a:avLst/>
          </a:prstGeom>
        </p:spPr>
      </p:pic>
    </p:spTree>
    <p:extLst>
      <p:ext uri="{BB962C8B-B14F-4D97-AF65-F5344CB8AC3E}">
        <p14:creationId xmlns:p14="http://schemas.microsoft.com/office/powerpoint/2010/main" val="397262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85C9B-3547-466A-9D26-0AACE11FE7F0}"/>
              </a:ext>
            </a:extLst>
          </p:cNvPr>
          <p:cNvSpPr>
            <a:spLocks noGrp="1"/>
          </p:cNvSpPr>
          <p:nvPr>
            <p:ph type="title"/>
          </p:nvPr>
        </p:nvSpPr>
        <p:spPr>
          <a:xfrm>
            <a:off x="415957" y="367831"/>
            <a:ext cx="10143235" cy="432000"/>
          </a:xfrm>
        </p:spPr>
        <p:txBody>
          <a:bodyPr/>
          <a:lstStyle/>
          <a:p>
            <a:pPr algn="ctr"/>
            <a:r>
              <a:rPr lang="en-US" sz="3200" dirty="0">
                <a:solidFill>
                  <a:schemeClr val="accent1"/>
                </a:solidFill>
              </a:rPr>
              <a:t>Formation Assistant·e Médical·e à </a:t>
            </a:r>
            <a:r>
              <a:rPr lang="en-US" sz="4000" dirty="0">
                <a:solidFill>
                  <a:schemeClr val="accent1"/>
                </a:solidFill>
              </a:rPr>
              <a:t>Dijon </a:t>
            </a:r>
            <a:endParaRPr lang="fr-FR" sz="4000" dirty="0"/>
          </a:p>
        </p:txBody>
      </p:sp>
      <p:sp>
        <p:nvSpPr>
          <p:cNvPr id="5" name="Rectangle 4">
            <a:extLst>
              <a:ext uri="{FF2B5EF4-FFF2-40B4-BE49-F238E27FC236}">
                <a16:creationId xmlns:a16="http://schemas.microsoft.com/office/drawing/2014/main" id="{38A23051-4063-4084-A119-F216591D82BC}"/>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8" name="Image 7">
            <a:extLst>
              <a:ext uri="{FF2B5EF4-FFF2-40B4-BE49-F238E27FC236}">
                <a16:creationId xmlns:a16="http://schemas.microsoft.com/office/drawing/2014/main" id="{7859956D-A572-4556-AA96-F5D59688B6B6}"/>
              </a:ext>
            </a:extLst>
          </p:cNvPr>
          <p:cNvPicPr>
            <a:picLocks noChangeAspect="1"/>
          </p:cNvPicPr>
          <p:nvPr/>
        </p:nvPicPr>
        <p:blipFill>
          <a:blip r:embed="rId2"/>
          <a:stretch>
            <a:fillRect/>
          </a:stretch>
        </p:blipFill>
        <p:spPr>
          <a:xfrm>
            <a:off x="10981894" y="5378969"/>
            <a:ext cx="1182154" cy="1282366"/>
          </a:xfrm>
          <a:prstGeom prst="rect">
            <a:avLst/>
          </a:prstGeom>
        </p:spPr>
      </p:pic>
      <p:graphicFrame>
        <p:nvGraphicFramePr>
          <p:cNvPr id="7" name="Tableau 6">
            <a:extLst>
              <a:ext uri="{FF2B5EF4-FFF2-40B4-BE49-F238E27FC236}">
                <a16:creationId xmlns:a16="http://schemas.microsoft.com/office/drawing/2014/main" id="{4F97FCCA-3EC5-4867-A9E7-A7E7D4D31C97}"/>
              </a:ext>
            </a:extLst>
          </p:cNvPr>
          <p:cNvGraphicFramePr>
            <a:graphicFrameLocks noGrp="1"/>
          </p:cNvGraphicFramePr>
          <p:nvPr>
            <p:extLst/>
          </p:nvPr>
        </p:nvGraphicFramePr>
        <p:xfrm>
          <a:off x="1769806" y="1032387"/>
          <a:ext cx="8082120" cy="5555218"/>
        </p:xfrm>
        <a:graphic>
          <a:graphicData uri="http://schemas.openxmlformats.org/drawingml/2006/table">
            <a:tbl>
              <a:tblPr/>
              <a:tblGrid>
                <a:gridCol w="107135">
                  <a:extLst>
                    <a:ext uri="{9D8B030D-6E8A-4147-A177-3AD203B41FA5}">
                      <a16:colId xmlns:a16="http://schemas.microsoft.com/office/drawing/2014/main" val="1538767043"/>
                    </a:ext>
                  </a:extLst>
                </a:gridCol>
                <a:gridCol w="135328">
                  <a:extLst>
                    <a:ext uri="{9D8B030D-6E8A-4147-A177-3AD203B41FA5}">
                      <a16:colId xmlns:a16="http://schemas.microsoft.com/office/drawing/2014/main" val="992740497"/>
                    </a:ext>
                  </a:extLst>
                </a:gridCol>
                <a:gridCol w="458613">
                  <a:extLst>
                    <a:ext uri="{9D8B030D-6E8A-4147-A177-3AD203B41FA5}">
                      <a16:colId xmlns:a16="http://schemas.microsoft.com/office/drawing/2014/main" val="4258206324"/>
                    </a:ext>
                  </a:extLst>
                </a:gridCol>
                <a:gridCol w="107135">
                  <a:extLst>
                    <a:ext uri="{9D8B030D-6E8A-4147-A177-3AD203B41FA5}">
                      <a16:colId xmlns:a16="http://schemas.microsoft.com/office/drawing/2014/main" val="1968111854"/>
                    </a:ext>
                  </a:extLst>
                </a:gridCol>
                <a:gridCol w="150365">
                  <a:extLst>
                    <a:ext uri="{9D8B030D-6E8A-4147-A177-3AD203B41FA5}">
                      <a16:colId xmlns:a16="http://schemas.microsoft.com/office/drawing/2014/main" val="46786002"/>
                    </a:ext>
                  </a:extLst>
                </a:gridCol>
                <a:gridCol w="400347">
                  <a:extLst>
                    <a:ext uri="{9D8B030D-6E8A-4147-A177-3AD203B41FA5}">
                      <a16:colId xmlns:a16="http://schemas.microsoft.com/office/drawing/2014/main" val="1000810483"/>
                    </a:ext>
                  </a:extLst>
                </a:gridCol>
                <a:gridCol w="107135">
                  <a:extLst>
                    <a:ext uri="{9D8B030D-6E8A-4147-A177-3AD203B41FA5}">
                      <a16:colId xmlns:a16="http://schemas.microsoft.com/office/drawing/2014/main" val="628603326"/>
                    </a:ext>
                  </a:extLst>
                </a:gridCol>
                <a:gridCol w="90220">
                  <a:extLst>
                    <a:ext uri="{9D8B030D-6E8A-4147-A177-3AD203B41FA5}">
                      <a16:colId xmlns:a16="http://schemas.microsoft.com/office/drawing/2014/main" val="344905216"/>
                    </a:ext>
                  </a:extLst>
                </a:gridCol>
                <a:gridCol w="225548">
                  <a:extLst>
                    <a:ext uri="{9D8B030D-6E8A-4147-A177-3AD203B41FA5}">
                      <a16:colId xmlns:a16="http://schemas.microsoft.com/office/drawing/2014/main" val="1252053371"/>
                    </a:ext>
                  </a:extLst>
                </a:gridCol>
                <a:gridCol w="107135">
                  <a:extLst>
                    <a:ext uri="{9D8B030D-6E8A-4147-A177-3AD203B41FA5}">
                      <a16:colId xmlns:a16="http://schemas.microsoft.com/office/drawing/2014/main" val="1531859325"/>
                    </a:ext>
                  </a:extLst>
                </a:gridCol>
                <a:gridCol w="152244">
                  <a:extLst>
                    <a:ext uri="{9D8B030D-6E8A-4147-A177-3AD203B41FA5}">
                      <a16:colId xmlns:a16="http://schemas.microsoft.com/office/drawing/2014/main" val="3479327186"/>
                    </a:ext>
                  </a:extLst>
                </a:gridCol>
                <a:gridCol w="400347">
                  <a:extLst>
                    <a:ext uri="{9D8B030D-6E8A-4147-A177-3AD203B41FA5}">
                      <a16:colId xmlns:a16="http://schemas.microsoft.com/office/drawing/2014/main" val="2226175402"/>
                    </a:ext>
                  </a:extLst>
                </a:gridCol>
                <a:gridCol w="107135">
                  <a:extLst>
                    <a:ext uri="{9D8B030D-6E8A-4147-A177-3AD203B41FA5}">
                      <a16:colId xmlns:a16="http://schemas.microsoft.com/office/drawing/2014/main" val="1990943125"/>
                    </a:ext>
                  </a:extLst>
                </a:gridCol>
                <a:gridCol w="135328">
                  <a:extLst>
                    <a:ext uri="{9D8B030D-6E8A-4147-A177-3AD203B41FA5}">
                      <a16:colId xmlns:a16="http://schemas.microsoft.com/office/drawing/2014/main" val="408083559"/>
                    </a:ext>
                  </a:extLst>
                </a:gridCol>
                <a:gridCol w="451095">
                  <a:extLst>
                    <a:ext uri="{9D8B030D-6E8A-4147-A177-3AD203B41FA5}">
                      <a16:colId xmlns:a16="http://schemas.microsoft.com/office/drawing/2014/main" val="2092487555"/>
                    </a:ext>
                  </a:extLst>
                </a:gridCol>
                <a:gridCol w="105255">
                  <a:extLst>
                    <a:ext uri="{9D8B030D-6E8A-4147-A177-3AD203B41FA5}">
                      <a16:colId xmlns:a16="http://schemas.microsoft.com/office/drawing/2014/main" val="438253193"/>
                    </a:ext>
                  </a:extLst>
                </a:gridCol>
                <a:gridCol w="142847">
                  <a:extLst>
                    <a:ext uri="{9D8B030D-6E8A-4147-A177-3AD203B41FA5}">
                      <a16:colId xmlns:a16="http://schemas.microsoft.com/office/drawing/2014/main" val="3559111263"/>
                    </a:ext>
                  </a:extLst>
                </a:gridCol>
                <a:gridCol w="473650">
                  <a:extLst>
                    <a:ext uri="{9D8B030D-6E8A-4147-A177-3AD203B41FA5}">
                      <a16:colId xmlns:a16="http://schemas.microsoft.com/office/drawing/2014/main" val="3623293337"/>
                    </a:ext>
                  </a:extLst>
                </a:gridCol>
                <a:gridCol w="107135">
                  <a:extLst>
                    <a:ext uri="{9D8B030D-6E8A-4147-A177-3AD203B41FA5}">
                      <a16:colId xmlns:a16="http://schemas.microsoft.com/office/drawing/2014/main" val="3104576254"/>
                    </a:ext>
                  </a:extLst>
                </a:gridCol>
                <a:gridCol w="90220">
                  <a:extLst>
                    <a:ext uri="{9D8B030D-6E8A-4147-A177-3AD203B41FA5}">
                      <a16:colId xmlns:a16="http://schemas.microsoft.com/office/drawing/2014/main" val="2488168221"/>
                    </a:ext>
                  </a:extLst>
                </a:gridCol>
                <a:gridCol w="323285">
                  <a:extLst>
                    <a:ext uri="{9D8B030D-6E8A-4147-A177-3AD203B41FA5}">
                      <a16:colId xmlns:a16="http://schemas.microsoft.com/office/drawing/2014/main" val="99165726"/>
                    </a:ext>
                  </a:extLst>
                </a:gridCol>
                <a:gridCol w="107135">
                  <a:extLst>
                    <a:ext uri="{9D8B030D-6E8A-4147-A177-3AD203B41FA5}">
                      <a16:colId xmlns:a16="http://schemas.microsoft.com/office/drawing/2014/main" val="988545682"/>
                    </a:ext>
                  </a:extLst>
                </a:gridCol>
                <a:gridCol w="150365">
                  <a:extLst>
                    <a:ext uri="{9D8B030D-6E8A-4147-A177-3AD203B41FA5}">
                      <a16:colId xmlns:a16="http://schemas.microsoft.com/office/drawing/2014/main" val="4206841817"/>
                    </a:ext>
                  </a:extLst>
                </a:gridCol>
                <a:gridCol w="422901">
                  <a:extLst>
                    <a:ext uri="{9D8B030D-6E8A-4147-A177-3AD203B41FA5}">
                      <a16:colId xmlns:a16="http://schemas.microsoft.com/office/drawing/2014/main" val="1572301962"/>
                    </a:ext>
                  </a:extLst>
                </a:gridCol>
                <a:gridCol w="107135">
                  <a:extLst>
                    <a:ext uri="{9D8B030D-6E8A-4147-A177-3AD203B41FA5}">
                      <a16:colId xmlns:a16="http://schemas.microsoft.com/office/drawing/2014/main" val="3028614738"/>
                    </a:ext>
                  </a:extLst>
                </a:gridCol>
                <a:gridCol w="135328">
                  <a:extLst>
                    <a:ext uri="{9D8B030D-6E8A-4147-A177-3AD203B41FA5}">
                      <a16:colId xmlns:a16="http://schemas.microsoft.com/office/drawing/2014/main" val="1555129084"/>
                    </a:ext>
                  </a:extLst>
                </a:gridCol>
                <a:gridCol w="150365">
                  <a:extLst>
                    <a:ext uri="{9D8B030D-6E8A-4147-A177-3AD203B41FA5}">
                      <a16:colId xmlns:a16="http://schemas.microsoft.com/office/drawing/2014/main" val="3720755142"/>
                    </a:ext>
                  </a:extLst>
                </a:gridCol>
                <a:gridCol w="548833">
                  <a:extLst>
                    <a:ext uri="{9D8B030D-6E8A-4147-A177-3AD203B41FA5}">
                      <a16:colId xmlns:a16="http://schemas.microsoft.com/office/drawing/2014/main" val="3560456668"/>
                    </a:ext>
                  </a:extLst>
                </a:gridCol>
                <a:gridCol w="107135">
                  <a:extLst>
                    <a:ext uri="{9D8B030D-6E8A-4147-A177-3AD203B41FA5}">
                      <a16:colId xmlns:a16="http://schemas.microsoft.com/office/drawing/2014/main" val="3998257978"/>
                    </a:ext>
                  </a:extLst>
                </a:gridCol>
                <a:gridCol w="127810">
                  <a:extLst>
                    <a:ext uri="{9D8B030D-6E8A-4147-A177-3AD203B41FA5}">
                      <a16:colId xmlns:a16="http://schemas.microsoft.com/office/drawing/2014/main" val="1369733219"/>
                    </a:ext>
                  </a:extLst>
                </a:gridCol>
                <a:gridCol w="541314">
                  <a:extLst>
                    <a:ext uri="{9D8B030D-6E8A-4147-A177-3AD203B41FA5}">
                      <a16:colId xmlns:a16="http://schemas.microsoft.com/office/drawing/2014/main" val="3345937720"/>
                    </a:ext>
                  </a:extLst>
                </a:gridCol>
                <a:gridCol w="107135">
                  <a:extLst>
                    <a:ext uri="{9D8B030D-6E8A-4147-A177-3AD203B41FA5}">
                      <a16:colId xmlns:a16="http://schemas.microsoft.com/office/drawing/2014/main" val="3333090623"/>
                    </a:ext>
                  </a:extLst>
                </a:gridCol>
                <a:gridCol w="135328">
                  <a:extLst>
                    <a:ext uri="{9D8B030D-6E8A-4147-A177-3AD203B41FA5}">
                      <a16:colId xmlns:a16="http://schemas.microsoft.com/office/drawing/2014/main" val="3354530026"/>
                    </a:ext>
                  </a:extLst>
                </a:gridCol>
                <a:gridCol w="400347">
                  <a:extLst>
                    <a:ext uri="{9D8B030D-6E8A-4147-A177-3AD203B41FA5}">
                      <a16:colId xmlns:a16="http://schemas.microsoft.com/office/drawing/2014/main" val="2910295404"/>
                    </a:ext>
                  </a:extLst>
                </a:gridCol>
                <a:gridCol w="107135">
                  <a:extLst>
                    <a:ext uri="{9D8B030D-6E8A-4147-A177-3AD203B41FA5}">
                      <a16:colId xmlns:a16="http://schemas.microsoft.com/office/drawing/2014/main" val="423052954"/>
                    </a:ext>
                  </a:extLst>
                </a:gridCol>
                <a:gridCol w="142847">
                  <a:extLst>
                    <a:ext uri="{9D8B030D-6E8A-4147-A177-3AD203B41FA5}">
                      <a16:colId xmlns:a16="http://schemas.microsoft.com/office/drawing/2014/main" val="1662747861"/>
                    </a:ext>
                  </a:extLst>
                </a:gridCol>
                <a:gridCol w="413505">
                  <a:extLst>
                    <a:ext uri="{9D8B030D-6E8A-4147-A177-3AD203B41FA5}">
                      <a16:colId xmlns:a16="http://schemas.microsoft.com/office/drawing/2014/main" val="4290284732"/>
                    </a:ext>
                  </a:extLst>
                </a:gridCol>
              </a:tblGrid>
              <a:tr h="78826">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juin-22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juil-22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3">
                  <a:txBody>
                    <a:bodyPr/>
                    <a:lstStyle/>
                    <a:p>
                      <a:pPr algn="ctr" fontAlgn="ctr"/>
                      <a:r>
                        <a:rPr lang="fr-FR" sz="400" b="1" i="0" u="none" strike="noStrike">
                          <a:solidFill>
                            <a:srgbClr val="000000"/>
                          </a:solidFill>
                          <a:effectLst/>
                          <a:latin typeface="Calibri" panose="020F0502020204030204" pitchFamily="34" charset="0"/>
                        </a:rPr>
                        <a:t>aou-22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hMerge="1">
                  <a:txBody>
                    <a:bodyPr/>
                    <a:lstStyle/>
                    <a:p>
                      <a:endParaRPr lang="fr-FR"/>
                    </a:p>
                  </a:txBody>
                  <a:tcPr/>
                </a:tc>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sept-22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oct-22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nov-22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déc-22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2">
                  <a:txBody>
                    <a:bodyPr/>
                    <a:lstStyle/>
                    <a:p>
                      <a:pPr algn="ctr" fontAlgn="ctr"/>
                      <a:r>
                        <a:rPr lang="fr-FR" sz="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a:txBody>
                    <a:bodyPr/>
                    <a:lstStyle/>
                    <a:p>
                      <a:pPr algn="ctr" fontAlgn="ctr"/>
                      <a:r>
                        <a:rPr lang="fr-FR" sz="400" b="1" i="0" u="none" strike="noStrike">
                          <a:solidFill>
                            <a:srgbClr val="000000"/>
                          </a:solidFill>
                          <a:effectLst/>
                          <a:latin typeface="Calibri" panose="020F0502020204030204" pitchFamily="34" charset="0"/>
                        </a:rPr>
                        <a:t>janv-23</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gridSpan="4">
                  <a:txBody>
                    <a:bodyPr/>
                    <a:lstStyle/>
                    <a:p>
                      <a:pPr algn="ctr" fontAlgn="ctr"/>
                      <a:r>
                        <a:rPr lang="fr-FR" sz="400" b="1" i="0" u="none" strike="noStrike">
                          <a:solidFill>
                            <a:srgbClr val="000000"/>
                          </a:solidFill>
                          <a:effectLst/>
                          <a:latin typeface="Calibri" panose="020F0502020204030204" pitchFamily="34" charset="0"/>
                        </a:rPr>
                        <a:t>févr-23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400" b="1" i="0" u="none" strike="noStrike">
                          <a:solidFill>
                            <a:srgbClr val="000000"/>
                          </a:solidFill>
                          <a:effectLst/>
                          <a:latin typeface="Calibri" panose="020F0502020204030204" pitchFamily="34" charset="0"/>
                        </a:rPr>
                        <a:t>mars-23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hMerge="1">
                  <a:txBody>
                    <a:bodyPr/>
                    <a:lstStyle/>
                    <a:p>
                      <a:endParaRPr lang="fr-FR"/>
                    </a:p>
                  </a:txBody>
                  <a:tcPr/>
                </a:tc>
                <a:tc gridSpan="3">
                  <a:txBody>
                    <a:bodyPr/>
                    <a:lstStyle/>
                    <a:p>
                      <a:pPr algn="ctr" fontAlgn="ctr"/>
                      <a:r>
                        <a:rPr lang="fr-FR" sz="400" b="1" i="0" u="none" strike="noStrike">
                          <a:solidFill>
                            <a:srgbClr val="000000"/>
                          </a:solidFill>
                          <a:effectLst/>
                          <a:latin typeface="Calibri" panose="020F0502020204030204" pitchFamily="34" charset="0"/>
                        </a:rPr>
                        <a:t>avr-23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hMerge="1">
                  <a:txBody>
                    <a:bodyPr/>
                    <a:lstStyle/>
                    <a:p>
                      <a:endParaRPr lang="fr-FR"/>
                    </a:p>
                  </a:txBody>
                  <a:tcPr/>
                </a:tc>
                <a:tc gridSpan="3">
                  <a:txBody>
                    <a:bodyPr/>
                    <a:lstStyle/>
                    <a:p>
                      <a:pPr algn="ctr" fontAlgn="ctr"/>
                      <a:r>
                        <a:rPr lang="fr-FR" sz="400" b="1" i="0" u="none" strike="noStrike">
                          <a:solidFill>
                            <a:srgbClr val="000000"/>
                          </a:solidFill>
                          <a:effectLst/>
                          <a:latin typeface="Calibri" panose="020F0502020204030204" pitchFamily="34" charset="0"/>
                        </a:rPr>
                        <a:t>mai-23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75064066"/>
                  </a:ext>
                </a:extLst>
              </a:tr>
              <a:tr h="105100">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4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0271487"/>
                  </a:ext>
                </a:extLst>
              </a:tr>
              <a:tr h="178670">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610282462"/>
                  </a:ext>
                </a:extLst>
              </a:tr>
              <a:tr h="178670">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5</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605158"/>
                  </a:ext>
                </a:extLst>
              </a:tr>
              <a:tr h="178670">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278710"/>
                  </a:ext>
                </a:extLst>
              </a:tr>
              <a:tr h="178670">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575832"/>
                  </a:ext>
                </a:extLst>
              </a:tr>
              <a:tr h="178670">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400" b="0" i="0" u="none" strike="noStrike">
                          <a:solidFill>
                            <a:srgbClr val="000000"/>
                          </a:solidFill>
                          <a:effectLst/>
                          <a:latin typeface="Calibri" panose="020F0502020204030204" pitchFamily="34" charset="0"/>
                        </a:rPr>
                        <a:t>Férié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4</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5</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5433140"/>
                  </a:ext>
                </a:extLst>
              </a:tr>
              <a:tr h="168160">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62D0"/>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9519329"/>
                  </a:ext>
                </a:extLst>
              </a:tr>
              <a:tr h="168160">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400" b="0" i="0" u="none" strike="noStrike">
                          <a:solidFill>
                            <a:srgbClr val="000000"/>
                          </a:solidFill>
                          <a:effectLst/>
                          <a:latin typeface="Calibri" panose="020F0502020204030204" pitchFamily="34" charset="0"/>
                        </a:rPr>
                        <a:t>Férié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5648363"/>
                  </a:ext>
                </a:extLst>
              </a:tr>
              <a:tr h="168160">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6864960"/>
                  </a:ext>
                </a:extLst>
              </a:tr>
              <a:tr h="178670">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68149"/>
                  </a:ext>
                </a:extLst>
              </a:tr>
              <a:tr h="178670">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1" i="0" u="none" strike="noStrike">
                          <a:solidFill>
                            <a:srgbClr val="000000"/>
                          </a:solidFill>
                          <a:effectLst/>
                          <a:latin typeface="Calibri" panose="020F0502020204030204" pitchFamily="34" charset="0"/>
                        </a:rPr>
                        <a:t>Jour 4</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400" b="0" i="0" u="none" strike="noStrike">
                          <a:solidFill>
                            <a:srgbClr val="000000"/>
                          </a:solidFill>
                          <a:effectLst/>
                          <a:latin typeface="Calibri" panose="020F0502020204030204" pitchFamily="34" charset="0"/>
                        </a:rPr>
                        <a:t>Férié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731773"/>
                  </a:ext>
                </a:extLst>
              </a:tr>
              <a:tr h="178670">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724147"/>
                  </a:ext>
                </a:extLst>
              </a:tr>
              <a:tr h="178670">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4</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dirty="0">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9597194"/>
                  </a:ext>
                </a:extLst>
              </a:tr>
              <a:tr h="168160">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400" b="0" i="0" u="none" strike="noStrike">
                          <a:solidFill>
                            <a:srgbClr val="000000"/>
                          </a:solidFill>
                          <a:effectLst/>
                          <a:latin typeface="Calibri" panose="020F0502020204030204" pitchFamily="34" charset="0"/>
                        </a:rPr>
                        <a:t>Férié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50902624"/>
                  </a:ext>
                </a:extLst>
              </a:tr>
              <a:tr h="168160">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400" b="0" i="0" u="none" strike="noStrike">
                          <a:solidFill>
                            <a:srgbClr val="000000"/>
                          </a:solidFill>
                          <a:effectLst/>
                          <a:latin typeface="Calibri" panose="020F0502020204030204" pitchFamily="34" charset="0"/>
                        </a:rPr>
                        <a:t>Férié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4</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413024"/>
                  </a:ext>
                </a:extLst>
              </a:tr>
              <a:tr h="168160">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0389231"/>
                  </a:ext>
                </a:extLst>
              </a:tr>
              <a:tr h="178670">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5</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687940"/>
                  </a:ext>
                </a:extLst>
              </a:tr>
              <a:tr h="178670">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315247"/>
                  </a:ext>
                </a:extLst>
              </a:tr>
              <a:tr h="178670">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4804624"/>
                  </a:ext>
                </a:extLst>
              </a:tr>
              <a:tr h="178670">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444406"/>
                  </a:ext>
                </a:extLst>
              </a:tr>
              <a:tr h="183926">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Eval B1 écrit</a:t>
                      </a:r>
                      <a:br>
                        <a:rPr lang="fr-FR" sz="500" b="0" i="0" u="none" strike="noStrike">
                          <a:solidFill>
                            <a:srgbClr val="000000"/>
                          </a:solidFill>
                          <a:effectLst/>
                          <a:latin typeface="Parade"/>
                        </a:rPr>
                      </a:br>
                      <a:r>
                        <a:rPr lang="fr-FR" sz="500" b="0" i="0" u="none" strike="noStrike">
                          <a:solidFill>
                            <a:srgbClr val="000000"/>
                          </a:solidFill>
                          <a:effectLst/>
                          <a:latin typeface="Parade"/>
                        </a:rPr>
                        <a:t>(présentiel)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4</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2422379"/>
                  </a:ext>
                </a:extLst>
              </a:tr>
              <a:tr h="183926">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Eval B1 oral</a:t>
                      </a:r>
                      <a:br>
                        <a:rPr lang="fr-FR" sz="500" b="0" i="0" u="none" strike="noStrike">
                          <a:solidFill>
                            <a:srgbClr val="000000"/>
                          </a:solidFill>
                          <a:effectLst/>
                          <a:latin typeface="Parade"/>
                        </a:rPr>
                      </a:br>
                      <a:r>
                        <a:rPr lang="fr-FR" sz="500" b="0" i="0" u="none" strike="noStrike">
                          <a:solidFill>
                            <a:srgbClr val="000000"/>
                          </a:solidFill>
                          <a:effectLst/>
                          <a:latin typeface="Parade"/>
                        </a:rPr>
                        <a:t>(présentiel)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07982125"/>
                  </a:ext>
                </a:extLst>
              </a:tr>
              <a:tr h="183926">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Eval B2,3,4</a:t>
                      </a:r>
                      <a:br>
                        <a:rPr lang="fr-FR" sz="500" b="0" i="0" u="none" strike="noStrike">
                          <a:solidFill>
                            <a:srgbClr val="000000"/>
                          </a:solidFill>
                          <a:effectLst/>
                          <a:latin typeface="Parade"/>
                        </a:rPr>
                      </a:br>
                      <a:r>
                        <a:rPr lang="fr-FR" sz="500" b="0" i="0" u="none" strike="noStrike">
                          <a:solidFill>
                            <a:srgbClr val="000000"/>
                          </a:solidFill>
                          <a:effectLst/>
                          <a:latin typeface="Parade"/>
                        </a:rPr>
                        <a:t>(présentiel)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2489909783"/>
                  </a:ext>
                </a:extLst>
              </a:tr>
              <a:tr h="105100">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834160"/>
                  </a:ext>
                </a:extLst>
              </a:tr>
              <a:tr h="178670">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488995"/>
                  </a:ext>
                </a:extLst>
              </a:tr>
              <a:tr h="249952">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5</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1" i="0" u="none" strike="noStrike">
                          <a:solidFill>
                            <a:srgbClr val="000000"/>
                          </a:solidFill>
                          <a:effectLst/>
                          <a:latin typeface="Parade"/>
                        </a:rPr>
                        <a:t/>
                      </a:r>
                      <a:br>
                        <a:rPr lang="fr-FR" sz="500" b="1" i="0" u="none" strike="noStrike">
                          <a:solidFill>
                            <a:srgbClr val="000000"/>
                          </a:solidFill>
                          <a:effectLst/>
                          <a:latin typeface="Parade"/>
                        </a:rPr>
                      </a:br>
                      <a:r>
                        <a:rPr lang="fr-FR" sz="500" b="1" i="0" u="none" strike="noStrike">
                          <a:solidFill>
                            <a:srgbClr val="000000"/>
                          </a:solidFill>
                          <a:effectLst/>
                          <a:latin typeface="Parade"/>
                        </a:rPr>
                        <a:t>Jour 1</a:t>
                      </a:r>
                      <a:br>
                        <a:rPr lang="fr-FR" sz="500" b="1" i="0" u="none" strike="noStrike">
                          <a:solidFill>
                            <a:srgbClr val="000000"/>
                          </a:solidFill>
                          <a:effectLst/>
                          <a:latin typeface="Parade"/>
                        </a:rPr>
                      </a:br>
                      <a:r>
                        <a:rPr lang="fr-FR" sz="500" b="1" i="0" u="none" strike="noStrike">
                          <a:solidFill>
                            <a:srgbClr val="000000"/>
                          </a:solidFill>
                          <a:effectLst/>
                          <a:latin typeface="Parade"/>
                        </a:rPr>
                        <a:t>(présentiel)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255263"/>
                  </a:ext>
                </a:extLst>
              </a:tr>
              <a:tr h="249952">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1" i="0" u="none" strike="noStrike">
                          <a:solidFill>
                            <a:srgbClr val="000000"/>
                          </a:solidFill>
                          <a:effectLst/>
                          <a:latin typeface="Parade"/>
                        </a:rPr>
                        <a:t/>
                      </a:r>
                      <a:br>
                        <a:rPr lang="fr-FR" sz="500" b="1" i="0" u="none" strike="noStrike">
                          <a:solidFill>
                            <a:srgbClr val="000000"/>
                          </a:solidFill>
                          <a:effectLst/>
                          <a:latin typeface="Parade"/>
                        </a:rPr>
                      </a:br>
                      <a:r>
                        <a:rPr lang="fr-FR" sz="500" b="1" i="0" u="none" strike="noStrike">
                          <a:solidFill>
                            <a:srgbClr val="000000"/>
                          </a:solidFill>
                          <a:effectLst/>
                          <a:latin typeface="Parade"/>
                        </a:rPr>
                        <a:t>Jour 2</a:t>
                      </a:r>
                      <a:br>
                        <a:rPr lang="fr-FR" sz="500" b="1" i="0" u="none" strike="noStrike">
                          <a:solidFill>
                            <a:srgbClr val="000000"/>
                          </a:solidFill>
                          <a:effectLst/>
                          <a:latin typeface="Parade"/>
                        </a:rPr>
                      </a:br>
                      <a:r>
                        <a:rPr lang="fr-FR" sz="500" b="1" i="0" u="none" strike="noStrike">
                          <a:solidFill>
                            <a:srgbClr val="000000"/>
                          </a:solidFill>
                          <a:effectLst/>
                          <a:latin typeface="Parade"/>
                        </a:rPr>
                        <a:t>(présentiel)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5</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146585"/>
                  </a:ext>
                </a:extLst>
              </a:tr>
              <a:tr h="178670">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3</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C4FF"/>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000000"/>
                          </a:solidFill>
                          <a:effectLst/>
                          <a:latin typeface="Calibri" panose="020F0502020204030204" pitchFamily="34" charset="0"/>
                        </a:rPr>
                        <a:t>Jour 4</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6</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(presentiel)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8944158"/>
                  </a:ext>
                </a:extLst>
              </a:tr>
              <a:tr h="168160">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9088223"/>
                  </a:ext>
                </a:extLst>
              </a:tr>
              <a:tr h="178670">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1</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(visio)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1945732"/>
                  </a:ext>
                </a:extLst>
              </a:tr>
              <a:tr h="178670">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500" b="1" i="0" u="none" strike="noStrike">
                          <a:solidFill>
                            <a:srgbClr val="000000"/>
                          </a:solidFill>
                          <a:effectLst/>
                          <a:latin typeface="Calibri" panose="020F0502020204030204" pitchFamily="34" charset="0"/>
                        </a:rPr>
                        <a:t>Jour 2</a:t>
                      </a:r>
                      <a:br>
                        <a:rPr lang="fr-FR" sz="500" b="1" i="0" u="none" strike="noStrike">
                          <a:solidFill>
                            <a:srgbClr val="000000"/>
                          </a:solidFill>
                          <a:effectLst/>
                          <a:latin typeface="Calibri" panose="020F0502020204030204" pitchFamily="34" charset="0"/>
                        </a:rPr>
                      </a:br>
                      <a:r>
                        <a:rPr lang="fr-FR" sz="500" b="1" i="0" u="none" strike="noStrike">
                          <a:solidFill>
                            <a:srgbClr val="000000"/>
                          </a:solidFill>
                          <a:effectLst/>
                          <a:latin typeface="Calibri" panose="020F0502020204030204" pitchFamily="34" charset="0"/>
                        </a:rPr>
                        <a:t>(présentiel)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400" b="0" i="0" u="none" strike="noStrike">
                          <a:solidFill>
                            <a:srgbClr val="000000"/>
                          </a:solidFill>
                          <a:effectLst/>
                          <a:latin typeface="Calibri" panose="020F0502020204030204" pitchFamily="34" charset="0"/>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dirty="0">
                          <a:solidFill>
                            <a:srgbClr val="000000"/>
                          </a:solidFill>
                          <a:effectLst/>
                          <a:latin typeface="Parade"/>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881938"/>
                  </a:ext>
                </a:extLst>
              </a:tr>
            </a:tbl>
          </a:graphicData>
        </a:graphic>
      </p:graphicFrame>
    </p:spTree>
    <p:extLst>
      <p:ext uri="{BB962C8B-B14F-4D97-AF65-F5344CB8AC3E}">
        <p14:creationId xmlns:p14="http://schemas.microsoft.com/office/powerpoint/2010/main" val="870954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85C9B-3547-466A-9D26-0AACE11FE7F0}"/>
              </a:ext>
            </a:extLst>
          </p:cNvPr>
          <p:cNvSpPr>
            <a:spLocks noGrp="1"/>
          </p:cNvSpPr>
          <p:nvPr>
            <p:ph type="title"/>
          </p:nvPr>
        </p:nvSpPr>
        <p:spPr>
          <a:xfrm>
            <a:off x="415957" y="367831"/>
            <a:ext cx="10143235" cy="432000"/>
          </a:xfrm>
        </p:spPr>
        <p:txBody>
          <a:bodyPr/>
          <a:lstStyle/>
          <a:p>
            <a:pPr algn="ctr"/>
            <a:r>
              <a:rPr lang="en-US" sz="3200" dirty="0">
                <a:solidFill>
                  <a:schemeClr val="accent1"/>
                </a:solidFill>
              </a:rPr>
              <a:t>Projet : Formation Assistant·e Médical·e à </a:t>
            </a:r>
            <a:r>
              <a:rPr lang="en-US" sz="4000" dirty="0">
                <a:solidFill>
                  <a:schemeClr val="accent1"/>
                </a:solidFill>
              </a:rPr>
              <a:t>Besançon </a:t>
            </a:r>
            <a:endParaRPr lang="fr-FR" sz="4000" dirty="0"/>
          </a:p>
        </p:txBody>
      </p:sp>
      <p:sp>
        <p:nvSpPr>
          <p:cNvPr id="5" name="Rectangle 4">
            <a:extLst>
              <a:ext uri="{FF2B5EF4-FFF2-40B4-BE49-F238E27FC236}">
                <a16:creationId xmlns:a16="http://schemas.microsoft.com/office/drawing/2014/main" id="{38A23051-4063-4084-A119-F216591D82BC}"/>
              </a:ext>
            </a:extLst>
          </p:cNvPr>
          <p:cNvSpPr/>
          <p:nvPr/>
        </p:nvSpPr>
        <p:spPr>
          <a:xfrm>
            <a:off x="11034155" y="5838366"/>
            <a:ext cx="1077633" cy="956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41CE209A-35EF-4D00-9D8B-D1B3D005232A}"/>
              </a:ext>
            </a:extLst>
          </p:cNvPr>
          <p:cNvSpPr/>
          <p:nvPr/>
        </p:nvSpPr>
        <p:spPr>
          <a:xfrm>
            <a:off x="478345" y="1231938"/>
            <a:ext cx="8906631" cy="3061864"/>
          </a:xfrm>
          <a:prstGeom prst="rect">
            <a:avLst/>
          </a:prstGeom>
        </p:spPr>
        <p:txBody>
          <a:bodyPr wrap="square">
            <a:spAutoFit/>
          </a:bodyPr>
          <a:lstStyle/>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100"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Demande de la branche des cabinets médicaux de la CPNEFP</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100"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100"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Réalisable selon le nombre de participants (minimum 8)</a:t>
            </a:r>
            <a:endParaRPr kumimoji="0" lang="fr-FR" sz="1800" b="0" i="0" u="none" strike="noStrike" kern="1200" cap="none" spc="-100"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298450" marR="374015" lvl="0" indent="-285750" algn="l" defTabSz="914400" rtl="0" eaLnBrk="1" fontAlgn="auto" latinLnBrk="0" hangingPunct="1">
              <a:lnSpc>
                <a:spcPct val="114999"/>
              </a:lnSpc>
              <a:spcBef>
                <a:spcPts val="100"/>
              </a:spcBef>
              <a:spcAft>
                <a:spcPts val="0"/>
              </a:spcAft>
              <a:buClrTx/>
              <a:buSzTx/>
              <a:buFont typeface="Wingdings" panose="05000000000000000000" pitchFamily="2" charset="2"/>
              <a:buChar char="Ø"/>
              <a:tabLst/>
              <a:defRPr/>
            </a:pPr>
            <a:endParaRPr kumimoji="0" lang="fr-FR" sz="1800" b="1" i="0" u="none" strike="noStrike" kern="1200" cap="none" spc="-100"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100"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Dates : </a:t>
            </a: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à définir selon les demandes des apprenants</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r>
              <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Lieu : </a:t>
            </a:r>
            <a:r>
              <a:rPr kumimoji="0" lang="fr-FR" sz="1800" b="0"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rPr>
              <a:t>à définir</a:t>
            </a: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74015" lvl="0" indent="0" algn="l" defTabSz="914400" rtl="0" eaLnBrk="1" fontAlgn="auto" latinLnBrk="0" hangingPunct="1">
              <a:lnSpc>
                <a:spcPct val="114999"/>
              </a:lnSpc>
              <a:spcBef>
                <a:spcPts val="100"/>
              </a:spcBef>
              <a:spcAft>
                <a:spcPts val="0"/>
              </a:spcAft>
              <a:buClrTx/>
              <a:buSzTx/>
              <a:buFontTx/>
              <a:buNone/>
              <a:tabLst/>
              <a:defRPr/>
            </a:pPr>
            <a:endParaRPr kumimoji="0" lang="fr-FR" sz="1800" b="1" i="0" u="none" strike="noStrike" kern="1200" cap="none" spc="85" normalizeH="0" baseline="0" noProof="0" dirty="0">
              <a:ln>
                <a:noFill/>
              </a:ln>
              <a:solidFill>
                <a:srgbClr val="0D3758"/>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Image 7">
            <a:extLst>
              <a:ext uri="{FF2B5EF4-FFF2-40B4-BE49-F238E27FC236}">
                <a16:creationId xmlns:a16="http://schemas.microsoft.com/office/drawing/2014/main" id="{7859956D-A572-4556-AA96-F5D59688B6B6}"/>
              </a:ext>
            </a:extLst>
          </p:cNvPr>
          <p:cNvPicPr>
            <a:picLocks noChangeAspect="1"/>
          </p:cNvPicPr>
          <p:nvPr/>
        </p:nvPicPr>
        <p:blipFill>
          <a:blip r:embed="rId2"/>
          <a:stretch>
            <a:fillRect/>
          </a:stretch>
        </p:blipFill>
        <p:spPr>
          <a:xfrm>
            <a:off x="10981894" y="5373615"/>
            <a:ext cx="1182154" cy="1282366"/>
          </a:xfrm>
          <a:prstGeom prst="rect">
            <a:avLst/>
          </a:prstGeom>
        </p:spPr>
      </p:pic>
      <p:pic>
        <p:nvPicPr>
          <p:cNvPr id="1028" name="Picture 4" descr="Afficher l’image source">
            <a:extLst>
              <a:ext uri="{FF2B5EF4-FFF2-40B4-BE49-F238E27FC236}">
                <a16:creationId xmlns:a16="http://schemas.microsoft.com/office/drawing/2014/main" id="{D4F6F951-8DD5-40EC-ADB1-D83C5A026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283" y="3105597"/>
            <a:ext cx="4716379" cy="314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076884" y="1183779"/>
            <a:ext cx="10014749" cy="4717040"/>
          </a:xfrm>
          <a:prstGeom prst="rect">
            <a:avLst/>
          </a:prstGeom>
        </p:spPr>
      </p:pic>
      <p:sp>
        <p:nvSpPr>
          <p:cNvPr id="2" name="Titre 1"/>
          <p:cNvSpPr>
            <a:spLocks noGrp="1"/>
          </p:cNvSpPr>
          <p:nvPr>
            <p:ph type="title"/>
          </p:nvPr>
        </p:nvSpPr>
        <p:spPr/>
        <p:txBody>
          <a:bodyPr/>
          <a:lstStyle/>
          <a:p>
            <a:pPr algn="ctr"/>
            <a:r>
              <a:rPr lang="fr-FR" sz="4000" dirty="0"/>
              <a:t>L’écosystème Y SCHOOLS</a:t>
            </a:r>
          </a:p>
        </p:txBody>
      </p:sp>
      <p:sp>
        <p:nvSpPr>
          <p:cNvPr id="6" name="ZoneTexte 5"/>
          <p:cNvSpPr txBox="1"/>
          <p:nvPr/>
        </p:nvSpPr>
        <p:spPr>
          <a:xfrm>
            <a:off x="5862927" y="6173746"/>
            <a:ext cx="52287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hlinkClick r:id="rId3"/>
              </a:rPr>
              <a:t>www.yschools.fr</a:t>
            </a:r>
            <a:r>
              <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rPr>
              <a:t> et </a:t>
            </a:r>
            <a:r>
              <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hlinkClick r:id="rId4"/>
              </a:rPr>
              <a:t>www.pfep.yschools.fr</a:t>
            </a:r>
            <a:endPar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319C7BB9-E858-41CD-86CB-BD8AE931D1ED}"/>
              </a:ext>
            </a:extLst>
          </p:cNvPr>
          <p:cNvSpPr/>
          <p:nvPr/>
        </p:nvSpPr>
        <p:spPr>
          <a:xfrm>
            <a:off x="11034155" y="5838366"/>
            <a:ext cx="1077633" cy="956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Image 8">
            <a:extLst>
              <a:ext uri="{FF2B5EF4-FFF2-40B4-BE49-F238E27FC236}">
                <a16:creationId xmlns:a16="http://schemas.microsoft.com/office/drawing/2014/main" id="{BD13CB5C-C850-4B55-8D38-FB9C121F27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900" y="6026279"/>
            <a:ext cx="1218888" cy="768804"/>
          </a:xfrm>
          <a:prstGeom prst="rect">
            <a:avLst/>
          </a:prstGeom>
        </p:spPr>
      </p:pic>
    </p:spTree>
    <p:extLst>
      <p:ext uri="{BB962C8B-B14F-4D97-AF65-F5344CB8AC3E}">
        <p14:creationId xmlns:p14="http://schemas.microsoft.com/office/powerpoint/2010/main" val="193276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27935" y="72128"/>
            <a:ext cx="2897583" cy="4516498"/>
          </a:xfrm>
          <a:prstGeom prst="rect">
            <a:avLst/>
          </a:prstGeom>
        </p:spPr>
      </p:pic>
      <p:sp>
        <p:nvSpPr>
          <p:cNvPr id="2" name="Titre 1"/>
          <p:cNvSpPr>
            <a:spLocks noGrp="1"/>
          </p:cNvSpPr>
          <p:nvPr>
            <p:ph type="title"/>
          </p:nvPr>
        </p:nvSpPr>
        <p:spPr>
          <a:xfrm>
            <a:off x="1874347" y="732213"/>
            <a:ext cx="7714211" cy="464989"/>
          </a:xfrm>
        </p:spPr>
        <p:txBody>
          <a:bodyPr/>
          <a:lstStyle/>
          <a:p>
            <a:pPr algn="ctr"/>
            <a:r>
              <a:rPr lang="fr-FR" sz="2400" b="1" dirty="0">
                <a:solidFill>
                  <a:srgbClr val="F29345"/>
                </a:solidFill>
                <a:latin typeface="Trebuchet MS"/>
                <a:cs typeface="Trebuchet MS"/>
              </a:rPr>
              <a:t>MODALITES DE LA FORMATION – projet à SENS</a:t>
            </a:r>
          </a:p>
        </p:txBody>
      </p:sp>
      <p:sp>
        <p:nvSpPr>
          <p:cNvPr id="3" name="Espace réservé du contenu 2"/>
          <p:cNvSpPr>
            <a:spLocks noGrp="1"/>
          </p:cNvSpPr>
          <p:nvPr>
            <p:ph idx="1"/>
          </p:nvPr>
        </p:nvSpPr>
        <p:spPr>
          <a:xfrm>
            <a:off x="2430536" y="1478627"/>
            <a:ext cx="7434247" cy="4946073"/>
          </a:xfrm>
        </p:spPr>
        <p:txBody>
          <a:bodyPr>
            <a:normAutofit/>
          </a:bodyPr>
          <a:lstStyle/>
          <a:p>
            <a:r>
              <a:rPr lang="fr-FR" dirty="0"/>
              <a:t>Formation en alternance sur la durée d’une année à raison de 2 jours par semaine (pas toutes les semaines)</a:t>
            </a:r>
          </a:p>
          <a:p>
            <a:endParaRPr lang="fr-FR" dirty="0"/>
          </a:p>
          <a:p>
            <a:r>
              <a:rPr lang="fr-FR" dirty="0"/>
              <a:t>Jours pressentis : jeudis et vendredis (hors périodes de vacances scolaires)</a:t>
            </a:r>
          </a:p>
          <a:p>
            <a:endParaRPr lang="fr-FR" dirty="0"/>
          </a:p>
          <a:p>
            <a:r>
              <a:rPr lang="fr-FR" dirty="0"/>
              <a:t>Horaires : 9-12h30 / 13h30-17h</a:t>
            </a:r>
          </a:p>
          <a:p>
            <a:endParaRPr lang="fr-FR" dirty="0"/>
          </a:p>
          <a:p>
            <a:r>
              <a:rPr lang="fr-FR" dirty="0"/>
              <a:t>Mixte : présentiel / distanciel (à affiner en fonction du matériel et connexion à disposition des AM)</a:t>
            </a:r>
          </a:p>
          <a:p>
            <a:endParaRPr lang="fr-FR" dirty="0"/>
          </a:p>
          <a:p>
            <a:r>
              <a:rPr lang="fr-FR" dirty="0"/>
              <a:t>Tuteur au sein de l’entreprise</a:t>
            </a:r>
          </a:p>
          <a:p>
            <a:endParaRPr lang="fr-FR" dirty="0"/>
          </a:p>
          <a:p>
            <a:r>
              <a:rPr lang="fr-FR" dirty="0"/>
              <a:t>Sous réserve de l’inscription de huit assistants médicaux en parcours complet</a:t>
            </a:r>
          </a:p>
          <a:p>
            <a:pPr marL="0" indent="0">
              <a:buNone/>
            </a:pPr>
            <a:endParaRPr lang="fr-FR" dirty="0"/>
          </a:p>
        </p:txBody>
      </p:sp>
      <p:sp>
        <p:nvSpPr>
          <p:cNvPr id="6" name="Rectangle 5">
            <a:extLst>
              <a:ext uri="{FF2B5EF4-FFF2-40B4-BE49-F238E27FC236}">
                <a16:creationId xmlns:a16="http://schemas.microsoft.com/office/drawing/2014/main" id="{8378340D-10F5-4B1C-A516-139CAE76E748}"/>
              </a:ext>
            </a:extLst>
          </p:cNvPr>
          <p:cNvSpPr/>
          <p:nvPr/>
        </p:nvSpPr>
        <p:spPr>
          <a:xfrm>
            <a:off x="11034155" y="5838366"/>
            <a:ext cx="1077633" cy="956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7" name="Image 6">
            <a:extLst>
              <a:ext uri="{FF2B5EF4-FFF2-40B4-BE49-F238E27FC236}">
                <a16:creationId xmlns:a16="http://schemas.microsoft.com/office/drawing/2014/main" id="{0C93EE4A-4F83-48B3-B345-987251A56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900" y="6026279"/>
            <a:ext cx="1218888" cy="768804"/>
          </a:xfrm>
          <a:prstGeom prst="rect">
            <a:avLst/>
          </a:prstGeom>
        </p:spPr>
      </p:pic>
    </p:spTree>
    <p:extLst>
      <p:ext uri="{BB962C8B-B14F-4D97-AF65-F5344CB8AC3E}">
        <p14:creationId xmlns:p14="http://schemas.microsoft.com/office/powerpoint/2010/main" val="2760923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188863" y="449667"/>
            <a:ext cx="2300279" cy="3585472"/>
          </a:xfrm>
          <a:prstGeom prst="rect">
            <a:avLst/>
          </a:prstGeom>
        </p:spPr>
      </p:pic>
      <p:sp>
        <p:nvSpPr>
          <p:cNvPr id="4" name="Rectangle 3"/>
          <p:cNvSpPr/>
          <p:nvPr/>
        </p:nvSpPr>
        <p:spPr>
          <a:xfrm>
            <a:off x="2605944" y="753443"/>
            <a:ext cx="63417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150" normalizeH="0" baseline="0" noProof="0" dirty="0">
                <a:ln>
                  <a:noFill/>
                </a:ln>
                <a:solidFill>
                  <a:srgbClr val="F29345"/>
                </a:solidFill>
                <a:effectLst/>
                <a:uLnTx/>
                <a:uFillTx/>
                <a:latin typeface="Trebuchet MS"/>
                <a:ea typeface="+mn-ea"/>
                <a:cs typeface="Trebuchet MS"/>
              </a:rPr>
              <a:t>EXEMPLE DE CALENDRIER D’ALTERNANCE – promotion Troyes (Aube)</a:t>
            </a:r>
          </a:p>
        </p:txBody>
      </p:sp>
      <p:pic>
        <p:nvPicPr>
          <p:cNvPr id="6" name="Image 5"/>
          <p:cNvPicPr>
            <a:picLocks noChangeAspect="1"/>
          </p:cNvPicPr>
          <p:nvPr/>
        </p:nvPicPr>
        <p:blipFill>
          <a:blip r:embed="rId3"/>
          <a:stretch>
            <a:fillRect/>
          </a:stretch>
        </p:blipFill>
        <p:spPr>
          <a:xfrm>
            <a:off x="4875123" y="1264509"/>
            <a:ext cx="2141045" cy="269695"/>
          </a:xfrm>
          <a:prstGeom prst="rect">
            <a:avLst/>
          </a:prstGeom>
        </p:spPr>
      </p:pic>
      <p:pic>
        <p:nvPicPr>
          <p:cNvPr id="8" name="Image 7"/>
          <p:cNvPicPr>
            <a:picLocks noChangeAspect="1"/>
          </p:cNvPicPr>
          <p:nvPr/>
        </p:nvPicPr>
        <p:blipFill>
          <a:blip r:embed="rId4"/>
          <a:stretch>
            <a:fillRect/>
          </a:stretch>
        </p:blipFill>
        <p:spPr>
          <a:xfrm>
            <a:off x="8160783" y="1534204"/>
            <a:ext cx="2571605" cy="4444600"/>
          </a:xfrm>
          <a:prstGeom prst="rect">
            <a:avLst/>
          </a:prstGeom>
        </p:spPr>
      </p:pic>
      <p:sp>
        <p:nvSpPr>
          <p:cNvPr id="9" name="ZoneTexte 8"/>
          <p:cNvSpPr txBox="1"/>
          <p:nvPr/>
        </p:nvSpPr>
        <p:spPr>
          <a:xfrm>
            <a:off x="9204855" y="1535425"/>
            <a:ext cx="80633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a:t>
            </a:r>
            <a:endPar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Image 9"/>
          <p:cNvPicPr>
            <a:picLocks noChangeAspect="1"/>
          </p:cNvPicPr>
          <p:nvPr/>
        </p:nvPicPr>
        <p:blipFill>
          <a:blip r:embed="rId5"/>
          <a:stretch>
            <a:fillRect/>
          </a:stretch>
        </p:blipFill>
        <p:spPr>
          <a:xfrm>
            <a:off x="1879465" y="1582960"/>
            <a:ext cx="6333605" cy="4395844"/>
          </a:xfrm>
          <a:prstGeom prst="rect">
            <a:avLst/>
          </a:prstGeom>
        </p:spPr>
      </p:pic>
      <p:sp>
        <p:nvSpPr>
          <p:cNvPr id="13" name="Rectangle 12">
            <a:extLst>
              <a:ext uri="{FF2B5EF4-FFF2-40B4-BE49-F238E27FC236}">
                <a16:creationId xmlns:a16="http://schemas.microsoft.com/office/drawing/2014/main" id="{5AD87A17-0F53-44EA-BC34-A1F3ED56F1DF}"/>
              </a:ext>
            </a:extLst>
          </p:cNvPr>
          <p:cNvSpPr/>
          <p:nvPr/>
        </p:nvSpPr>
        <p:spPr>
          <a:xfrm>
            <a:off x="11034155" y="5838366"/>
            <a:ext cx="1077633" cy="956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Image 13">
            <a:extLst>
              <a:ext uri="{FF2B5EF4-FFF2-40B4-BE49-F238E27FC236}">
                <a16:creationId xmlns:a16="http://schemas.microsoft.com/office/drawing/2014/main" id="{2E4F0FD4-D511-4497-9226-1D2208BA8D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2900" y="5993453"/>
            <a:ext cx="1218888" cy="768804"/>
          </a:xfrm>
          <a:prstGeom prst="rect">
            <a:avLst/>
          </a:prstGeom>
        </p:spPr>
      </p:pic>
    </p:spTree>
    <p:extLst>
      <p:ext uri="{BB962C8B-B14F-4D97-AF65-F5344CB8AC3E}">
        <p14:creationId xmlns:p14="http://schemas.microsoft.com/office/powerpoint/2010/main" val="405065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dirty="0"/>
              <a:t>I. Les assistants médicaux dans les cabinets des médecins libéraux</a:t>
            </a:r>
            <a:br>
              <a:rPr lang="fr-FR" sz="3200" dirty="0"/>
            </a:br>
            <a:r>
              <a:rPr lang="fr-FR" sz="3200" dirty="0"/>
              <a:t>Avenant n°7 à la convention médicale</a:t>
            </a:r>
            <a:r>
              <a:rPr lang="fr-FR" dirty="0"/>
              <a:t/>
            </a:r>
            <a:br>
              <a:rPr lang="fr-FR" dirty="0"/>
            </a:br>
            <a:endParaRPr lang="fr-FR" dirty="0"/>
          </a:p>
        </p:txBody>
      </p:sp>
      <p:sp>
        <p:nvSpPr>
          <p:cNvPr id="4" name="Espace réservé du texte 3"/>
          <p:cNvSpPr>
            <a:spLocks noGrp="1"/>
          </p:cNvSpPr>
          <p:nvPr>
            <p:ph type="body" sz="quarter" idx="12"/>
          </p:nvPr>
        </p:nvSpPr>
        <p:spPr/>
        <p:txBody>
          <a:bodyPr>
            <a:normAutofit fontScale="92500" lnSpcReduction="10000"/>
          </a:bodyPr>
          <a:lstStyle/>
          <a:p>
            <a:r>
              <a:rPr lang="fr-FR"/>
              <a:t>Webinaire régional « Assistants médicaux »</a:t>
            </a:r>
          </a:p>
          <a:p>
            <a:r>
              <a:rPr lang="fr-FR"/>
              <a:t>30 mars 2022</a:t>
            </a:r>
            <a:endParaRPr lang="fr-FR" dirty="0"/>
          </a:p>
        </p:txBody>
      </p:sp>
      <p:sp>
        <p:nvSpPr>
          <p:cNvPr id="5" name="Espace réservé du texte 4"/>
          <p:cNvSpPr>
            <a:spLocks noGrp="1"/>
          </p:cNvSpPr>
          <p:nvPr>
            <p:ph type="body" sz="quarter" idx="13"/>
          </p:nvPr>
        </p:nvSpPr>
        <p:spPr>
          <a:xfrm>
            <a:off x="4867422" y="5957635"/>
            <a:ext cx="6797939" cy="316555"/>
          </a:xfrm>
        </p:spPr>
        <p:txBody>
          <a:bodyPr>
            <a:normAutofit fontScale="92500" lnSpcReduction="20000"/>
          </a:bodyPr>
          <a:lstStyle/>
          <a:p>
            <a:r>
              <a:rPr lang="fr-FR" dirty="0"/>
              <a:t>CCR GDRF BFC</a:t>
            </a:r>
          </a:p>
        </p:txBody>
      </p:sp>
    </p:spTree>
    <p:extLst>
      <p:ext uri="{BB962C8B-B14F-4D97-AF65-F5344CB8AC3E}">
        <p14:creationId xmlns:p14="http://schemas.microsoft.com/office/powerpoint/2010/main" val="251692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49905" y="39866"/>
            <a:ext cx="10143235" cy="1258689"/>
          </a:xfrm>
        </p:spPr>
        <p:txBody>
          <a:bodyPr/>
          <a:lstStyle/>
          <a:p>
            <a:pPr algn="ctr"/>
            <a:r>
              <a:rPr lang="fr-FR" dirty="0">
                <a:solidFill>
                  <a:schemeClr val="accent1">
                    <a:lumMod val="75000"/>
                  </a:schemeClr>
                </a:solidFill>
              </a:rPr>
              <a:t>Informations OPCO EP </a:t>
            </a:r>
            <a:br>
              <a:rPr lang="fr-FR" dirty="0">
                <a:solidFill>
                  <a:schemeClr val="accent1">
                    <a:lumMod val="75000"/>
                  </a:schemeClr>
                </a:solidFill>
              </a:rPr>
            </a:br>
            <a:r>
              <a:rPr lang="fr-FR" dirty="0">
                <a:solidFill>
                  <a:schemeClr val="accent1">
                    <a:lumMod val="75000"/>
                  </a:schemeClr>
                </a:solidFill>
              </a:rPr>
              <a:t>(Opérateur de Compétences des Entreprises de Proximité) </a:t>
            </a:r>
          </a:p>
        </p:txBody>
      </p:sp>
      <p:sp>
        <p:nvSpPr>
          <p:cNvPr id="3" name="Espace réservé du contenu 2"/>
          <p:cNvSpPr>
            <a:spLocks noGrp="1"/>
          </p:cNvSpPr>
          <p:nvPr>
            <p:ph idx="1"/>
          </p:nvPr>
        </p:nvSpPr>
        <p:spPr>
          <a:xfrm>
            <a:off x="350986" y="1298555"/>
            <a:ext cx="4916340" cy="4351338"/>
          </a:xfrm>
        </p:spPr>
        <p:txBody>
          <a:bodyPr>
            <a:normAutofit/>
          </a:bodyPr>
          <a:lstStyle/>
          <a:p>
            <a:endParaRPr lang="fr-FR" sz="2400" dirty="0"/>
          </a:p>
          <a:p>
            <a:r>
              <a:rPr lang="fr-FR" sz="2400" dirty="0"/>
              <a:t>Modalités de prise en charge :</a:t>
            </a:r>
          </a:p>
          <a:p>
            <a:pPr marL="0" indent="0">
              <a:buNone/>
            </a:pPr>
            <a:r>
              <a:rPr lang="fr-FR" sz="2400" dirty="0"/>
              <a:t> </a:t>
            </a:r>
            <a:r>
              <a:rPr lang="fr-FR" dirty="0">
                <a:hlinkClick r:id="rId2"/>
              </a:rPr>
              <a:t>https://www.opcoep.fr/ressources/centre-ressources/criteres/criteres-opcoep-cab-medicaux.pdf</a:t>
            </a:r>
            <a:r>
              <a:rPr lang="fr-FR" dirty="0"/>
              <a:t> </a:t>
            </a:r>
          </a:p>
          <a:p>
            <a:pPr marL="0" indent="0">
              <a:buNone/>
            </a:pPr>
            <a:endParaRPr lang="fr-FR" dirty="0"/>
          </a:p>
          <a:p>
            <a:r>
              <a:rPr lang="fr-FR" sz="2400" dirty="0"/>
              <a:t>Numéro de référence :</a:t>
            </a:r>
          </a:p>
          <a:p>
            <a:endParaRPr lang="fr-FR" dirty="0"/>
          </a:p>
          <a:p>
            <a:endParaRPr lang="fr-FR" dirty="0"/>
          </a:p>
          <a:p>
            <a:endParaRPr lang="fr-FR" dirty="0"/>
          </a:p>
          <a:p>
            <a:endParaRPr lang="fr-FR" dirty="0"/>
          </a:p>
        </p:txBody>
      </p:sp>
      <p:pic>
        <p:nvPicPr>
          <p:cNvPr id="4" name="Image 3"/>
          <p:cNvPicPr>
            <a:picLocks noChangeAspect="1"/>
          </p:cNvPicPr>
          <p:nvPr/>
        </p:nvPicPr>
        <p:blipFill>
          <a:blip r:embed="rId3"/>
          <a:stretch>
            <a:fillRect/>
          </a:stretch>
        </p:blipFill>
        <p:spPr>
          <a:xfrm>
            <a:off x="1274672" y="4029848"/>
            <a:ext cx="2578898" cy="1545786"/>
          </a:xfrm>
          <a:prstGeom prst="rect">
            <a:avLst/>
          </a:prstGeom>
        </p:spPr>
      </p:pic>
      <p:sp>
        <p:nvSpPr>
          <p:cNvPr id="6" name="Rectangle 5">
            <a:extLst>
              <a:ext uri="{FF2B5EF4-FFF2-40B4-BE49-F238E27FC236}">
                <a16:creationId xmlns:a16="http://schemas.microsoft.com/office/drawing/2014/main" id="{D859F2CB-B8F0-4FEF-93C6-2673FFFC5DC1}"/>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7" name="Image 6">
            <a:extLst>
              <a:ext uri="{FF2B5EF4-FFF2-40B4-BE49-F238E27FC236}">
                <a16:creationId xmlns:a16="http://schemas.microsoft.com/office/drawing/2014/main" id="{1ED33880-DA97-4514-A76C-B7E64FD7B1F8}"/>
              </a:ext>
            </a:extLst>
          </p:cNvPr>
          <p:cNvPicPr>
            <a:picLocks noChangeAspect="1"/>
          </p:cNvPicPr>
          <p:nvPr/>
        </p:nvPicPr>
        <p:blipFill>
          <a:blip r:embed="rId4"/>
          <a:stretch>
            <a:fillRect/>
          </a:stretch>
        </p:blipFill>
        <p:spPr>
          <a:xfrm>
            <a:off x="10981894" y="5467654"/>
            <a:ext cx="1182154" cy="1282366"/>
          </a:xfrm>
          <a:prstGeom prst="rect">
            <a:avLst/>
          </a:prstGeom>
        </p:spPr>
      </p:pic>
      <p:pic>
        <p:nvPicPr>
          <p:cNvPr id="8" name="Image 7">
            <a:extLst>
              <a:ext uri="{FF2B5EF4-FFF2-40B4-BE49-F238E27FC236}">
                <a16:creationId xmlns:a16="http://schemas.microsoft.com/office/drawing/2014/main" id="{921CAA02-27B5-4172-984F-A40DEB64486B}"/>
              </a:ext>
            </a:extLst>
          </p:cNvPr>
          <p:cNvPicPr>
            <a:picLocks noChangeAspect="1"/>
          </p:cNvPicPr>
          <p:nvPr/>
        </p:nvPicPr>
        <p:blipFill>
          <a:blip r:embed="rId5"/>
          <a:stretch>
            <a:fillRect/>
          </a:stretch>
        </p:blipFill>
        <p:spPr>
          <a:xfrm>
            <a:off x="5086350" y="1027988"/>
            <a:ext cx="5506790" cy="5768651"/>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28" y="4610165"/>
            <a:ext cx="1218888" cy="768804"/>
          </a:xfrm>
          <a:prstGeom prst="rect">
            <a:avLst/>
          </a:prstGeom>
        </p:spPr>
      </p:pic>
    </p:spTree>
    <p:extLst>
      <p:ext uri="{BB962C8B-B14F-4D97-AF65-F5344CB8AC3E}">
        <p14:creationId xmlns:p14="http://schemas.microsoft.com/office/powerpoint/2010/main" val="348009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p:cNvSpPr/>
          <p:nvPr/>
        </p:nvSpPr>
        <p:spPr>
          <a:xfrm flipH="1">
            <a:off x="1946922" y="2861425"/>
            <a:ext cx="2674614" cy="2674614"/>
          </a:xfrm>
          <a:prstGeom prst="ellipse">
            <a:avLst/>
          </a:prstGeom>
          <a:solidFill>
            <a:schemeClr val="accent3">
              <a:lumMod val="60000"/>
              <a:lumOff val="40000"/>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Corbel" panose="020B0503020204020204"/>
              <a:ea typeface="+mn-ea"/>
              <a:cs typeface="+mn-cs"/>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Corbel" panose="020B0503020204020204"/>
                <a:ea typeface="+mn-ea"/>
                <a:cs typeface="+mn-cs"/>
                <a:hlinkClick r:id="rId2"/>
              </a:rPr>
              <a:t>contact@assistant-medical.com</a:t>
            </a:r>
            <a:endParaRPr kumimoji="0" lang="fr-FR"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rPr>
              <a:t>04 22 45 00 26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8" name="Oval 7"/>
          <p:cNvSpPr/>
          <p:nvPr/>
        </p:nvSpPr>
        <p:spPr>
          <a:xfrm flipH="1">
            <a:off x="6712508" y="2761257"/>
            <a:ext cx="2674614" cy="2674614"/>
          </a:xfrm>
          <a:prstGeom prst="ellipse">
            <a:avLst/>
          </a:prstGeom>
          <a:solidFill>
            <a:schemeClr val="accent2">
              <a:alpha val="5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hlinkClick r:id="rId3"/>
              </a:rPr>
              <a:t>santé@yschools.fr</a:t>
            </a:r>
            <a:endParaRPr kumimoji="0" lang="en-US" sz="16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rPr>
              <a:t>03 25 71 22 42</a:t>
            </a:r>
          </a:p>
        </p:txBody>
      </p:sp>
      <p:sp>
        <p:nvSpPr>
          <p:cNvPr id="14" name="Title 1"/>
          <p:cNvSpPr txBox="1">
            <a:spLocks/>
          </p:cNvSpPr>
          <p:nvPr/>
        </p:nvSpPr>
        <p:spPr>
          <a:xfrm>
            <a:off x="359516" y="259291"/>
            <a:ext cx="10351698" cy="121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smtClean="0">
                <a:solidFill>
                  <a:srgbClr val="31B0C1"/>
                </a:solidFill>
                <a:latin typeface="Corbel" panose="020B0503020204020204"/>
              </a:rPr>
              <a:t>C</a:t>
            </a:r>
            <a:r>
              <a:rPr kumimoji="0" lang="en-US" sz="3200" b="1" i="0" u="none" strike="noStrike" kern="1200" cap="none" spc="0" normalizeH="0" baseline="0" noProof="0" dirty="0" err="1" smtClean="0">
                <a:ln>
                  <a:noFill/>
                </a:ln>
                <a:solidFill>
                  <a:srgbClr val="31B0C1"/>
                </a:solidFill>
                <a:effectLst/>
                <a:uLnTx/>
                <a:uFillTx/>
                <a:latin typeface="Corbel" panose="020B0503020204020204"/>
                <a:ea typeface="+mj-ea"/>
                <a:cs typeface="+mj-cs"/>
              </a:rPr>
              <a:t>ontacter</a:t>
            </a:r>
            <a:r>
              <a:rPr kumimoji="0" lang="en-US" sz="3200" b="1" i="0" u="none" strike="noStrike" kern="1200" cap="none" spc="0" normalizeH="0" baseline="0" noProof="0" dirty="0" smtClean="0">
                <a:ln>
                  <a:noFill/>
                </a:ln>
                <a:solidFill>
                  <a:srgbClr val="31B0C1"/>
                </a:solidFill>
                <a:effectLst/>
                <a:uLnTx/>
                <a:uFillTx/>
                <a:latin typeface="Corbel" panose="020B0503020204020204"/>
                <a:ea typeface="+mj-ea"/>
                <a:cs typeface="+mj-cs"/>
              </a:rPr>
              <a:t> les organismes de formation</a:t>
            </a:r>
            <a:endParaRPr kumimoji="0" lang="en-US" sz="3200" b="1" i="0" u="none" strike="noStrike" kern="1200" cap="none" spc="0" normalizeH="0" baseline="0" noProof="0" dirty="0">
              <a:ln>
                <a:noFill/>
              </a:ln>
              <a:solidFill>
                <a:srgbClr val="31B0C1"/>
              </a:solidFill>
              <a:effectLst/>
              <a:uLnTx/>
              <a:uFillTx/>
              <a:latin typeface="Corbel" panose="020B050302020402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90000"/>
                  <a:lumOff val="10000"/>
                </a:prstClr>
              </a:solidFill>
              <a:effectLst/>
              <a:uLnTx/>
              <a:uFillTx/>
              <a:latin typeface="Corbel" panose="020B0503020204020204"/>
              <a:ea typeface="+mj-ea"/>
              <a:cs typeface="+mj-cs"/>
            </a:endParaRPr>
          </a:p>
        </p:txBody>
      </p:sp>
      <p:grpSp>
        <p:nvGrpSpPr>
          <p:cNvPr id="2" name="Group 1"/>
          <p:cNvGrpSpPr/>
          <p:nvPr/>
        </p:nvGrpSpPr>
        <p:grpSpPr>
          <a:xfrm>
            <a:off x="2249291" y="3167814"/>
            <a:ext cx="2069877" cy="1628396"/>
            <a:chOff x="768932" y="1988116"/>
            <a:chExt cx="2070147" cy="1628608"/>
          </a:xfrm>
        </p:grpSpPr>
        <p:sp>
          <p:nvSpPr>
            <p:cNvPr id="21" name="Rectangle 20"/>
            <p:cNvSpPr/>
            <p:nvPr/>
          </p:nvSpPr>
          <p:spPr>
            <a:xfrm>
              <a:off x="2482503" y="1988116"/>
              <a:ext cx="184755" cy="8311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Designball-Location-01" pitchFamily="2" charset="0"/>
                <a:ea typeface="Open Sans" panose="020B0606030504020204" pitchFamily="34" charset="0"/>
                <a:cs typeface="Arial" panose="020B0604020202020204" pitchFamily="34" charset="0"/>
              </a:endParaRPr>
            </a:p>
          </p:txBody>
        </p:sp>
        <p:sp>
          <p:nvSpPr>
            <p:cNvPr id="22" name="Rectangle 21"/>
            <p:cNvSpPr/>
            <p:nvPr/>
          </p:nvSpPr>
          <p:spPr>
            <a:xfrm>
              <a:off x="768932" y="3278126"/>
              <a:ext cx="2070147" cy="338598"/>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grpSp>
        <p:nvGrpSpPr>
          <p:cNvPr id="3" name="Group 2"/>
          <p:cNvGrpSpPr/>
          <p:nvPr/>
        </p:nvGrpSpPr>
        <p:grpSpPr>
          <a:xfrm>
            <a:off x="7014876" y="3026913"/>
            <a:ext cx="2069877" cy="830997"/>
            <a:chOff x="3160489" y="1988114"/>
            <a:chExt cx="2070147" cy="831105"/>
          </a:xfrm>
        </p:grpSpPr>
        <p:sp>
          <p:nvSpPr>
            <p:cNvPr id="23" name="Rectangle 22"/>
            <p:cNvSpPr/>
            <p:nvPr/>
          </p:nvSpPr>
          <p:spPr>
            <a:xfrm>
              <a:off x="4849218" y="1988114"/>
              <a:ext cx="184755" cy="8311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Designball-Communication-01" pitchFamily="2" charset="0"/>
                <a:ea typeface="Open Sans" panose="020B0606030504020204" pitchFamily="34" charset="0"/>
                <a:cs typeface="Arial" panose="020B0604020202020204" pitchFamily="34" charset="0"/>
              </a:endParaRPr>
            </a:p>
          </p:txBody>
        </p:sp>
        <p:sp>
          <p:nvSpPr>
            <p:cNvPr id="24" name="Rectangle 23"/>
            <p:cNvSpPr/>
            <p:nvPr/>
          </p:nvSpPr>
          <p:spPr>
            <a:xfrm>
              <a:off x="3160489" y="2357494"/>
              <a:ext cx="2070147" cy="338598"/>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sp>
        <p:nvSpPr>
          <p:cNvPr id="29" name="Rectangle 28">
            <a:extLst>
              <a:ext uri="{FF2B5EF4-FFF2-40B4-BE49-F238E27FC236}">
                <a16:creationId xmlns:a16="http://schemas.microsoft.com/office/drawing/2014/main" id="{4BD464B0-8884-47C7-8A6D-B8A309142B04}"/>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30" name="Image 29">
            <a:extLst>
              <a:ext uri="{FF2B5EF4-FFF2-40B4-BE49-F238E27FC236}">
                <a16:creationId xmlns:a16="http://schemas.microsoft.com/office/drawing/2014/main" id="{10380E34-E073-4570-BA53-F31B01FAD9F9}"/>
              </a:ext>
            </a:extLst>
          </p:cNvPr>
          <p:cNvPicPr>
            <a:picLocks noChangeAspect="1"/>
          </p:cNvPicPr>
          <p:nvPr/>
        </p:nvPicPr>
        <p:blipFill>
          <a:blip r:embed="rId4"/>
          <a:stretch>
            <a:fillRect/>
          </a:stretch>
        </p:blipFill>
        <p:spPr>
          <a:xfrm>
            <a:off x="2693152" y="1232339"/>
            <a:ext cx="1182154" cy="1282366"/>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9054" y="1325841"/>
            <a:ext cx="1666696" cy="1051255"/>
          </a:xfrm>
          <a:prstGeom prst="rect">
            <a:avLst/>
          </a:prstGeom>
        </p:spPr>
      </p:pic>
    </p:spTree>
    <p:extLst>
      <p:ext uri="{BB962C8B-B14F-4D97-AF65-F5344CB8AC3E}">
        <p14:creationId xmlns:p14="http://schemas.microsoft.com/office/powerpoint/2010/main" val="35177136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73333">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3333">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73333">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73333">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14:bounceEnd="73333">
                                          <p:cBhvr additive="base">
                                            <p:cTn id="11" dur="1500" fill="hold"/>
                                            <p:tgtEl>
                                              <p:spTgt spid="8"/>
                                            </p:tgtEl>
                                            <p:attrNameLst>
                                              <p:attrName>ppt_x</p:attrName>
                                            </p:attrNameLst>
                                          </p:cBhvr>
                                          <p:tavLst>
                                            <p:tav tm="0">
                                              <p:val>
                                                <p:strVal val="1+#ppt_w/2"/>
                                              </p:val>
                                            </p:tav>
                                            <p:tav tm="100000">
                                              <p:val>
                                                <p:strVal val="#ppt_x"/>
                                              </p:val>
                                            </p:tav>
                                          </p:tavLst>
                                        </p:anim>
                                        <p:anim calcmode="lin" valueType="num" p14:bounceEnd="73333">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par>
                                    <p:cTn id="16" presetID="10" presetClass="entr" presetSubtype="0" fill="hold" nodeType="withEffect">
                                      <p:stCondLst>
                                        <p:cond delay="6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par>
                                    <p:cTn id="16" presetID="10" presetClass="entr" presetSubtype="0" fill="hold" nodeType="withEffect">
                                      <p:stCondLst>
                                        <p:cond delay="6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23876" y="1839913"/>
            <a:ext cx="11190288" cy="4551362"/>
          </a:xfrm>
        </p:spPr>
        <p:txBody>
          <a:bodyPr>
            <a:noAutofit/>
          </a:bodyPr>
          <a:lstStyle/>
          <a:p>
            <a:endParaRPr lang="fr-FR" sz="1800" dirty="0" smtClean="0"/>
          </a:p>
          <a:p>
            <a:r>
              <a:rPr lang="fr-FR" sz="1800" dirty="0" smtClean="0"/>
              <a:t>CPAM de Côte d’Or : </a:t>
            </a:r>
            <a:r>
              <a:rPr lang="fr-FR" sz="1800" dirty="0" smtClean="0">
                <a:hlinkClick r:id="rId2"/>
              </a:rPr>
              <a:t>delegues.assurance.maladie.cpam-cote-or@assurance-maladie.fr</a:t>
            </a:r>
            <a:endParaRPr lang="fr-FR" sz="1800" dirty="0" smtClean="0"/>
          </a:p>
          <a:p>
            <a:r>
              <a:rPr lang="fr-FR" sz="1800" dirty="0" smtClean="0"/>
              <a:t>CPAM du Doubs</a:t>
            </a:r>
            <a:r>
              <a:rPr lang="fr-FR" sz="1800" dirty="0"/>
              <a:t> </a:t>
            </a:r>
            <a:r>
              <a:rPr lang="fr-FR" sz="1800" dirty="0" smtClean="0"/>
              <a:t>:</a:t>
            </a:r>
            <a:r>
              <a:rPr lang="fr-FR" sz="1800" u="sng" dirty="0">
                <a:hlinkClick r:id="rId3"/>
              </a:rPr>
              <a:t>dam.cpam-doubs@assurance-maladie.fr</a:t>
            </a:r>
            <a:endParaRPr lang="fr-FR" sz="1800" dirty="0"/>
          </a:p>
          <a:p>
            <a:r>
              <a:rPr lang="fr-FR" sz="1800" dirty="0" smtClean="0"/>
              <a:t>CPAM du Jura: </a:t>
            </a:r>
            <a:r>
              <a:rPr lang="fr-FR" sz="1800" u="sng" dirty="0" smtClean="0">
                <a:hlinkClick r:id="rId4"/>
              </a:rPr>
              <a:t>accompagnement-ps-fe.cpam-jura@assurance-maladie.fr</a:t>
            </a:r>
            <a:endParaRPr lang="fr-FR" sz="1800" dirty="0"/>
          </a:p>
          <a:p>
            <a:r>
              <a:rPr lang="fr-FR" sz="1800" dirty="0" smtClean="0"/>
              <a:t>CPAM de la Nièvre: </a:t>
            </a:r>
            <a:r>
              <a:rPr lang="fr-FR" sz="1800" u="sng" dirty="0" smtClean="0">
                <a:hlinkClick r:id="rId5"/>
              </a:rPr>
              <a:t>dam.cpam-nievre@assurance-maladie.fr</a:t>
            </a:r>
            <a:endParaRPr lang="fr-FR" sz="1800" dirty="0"/>
          </a:p>
          <a:p>
            <a:r>
              <a:rPr lang="fr-FR" sz="1800" dirty="0" smtClean="0"/>
              <a:t>CPAM de Haute Saône: </a:t>
            </a:r>
            <a:r>
              <a:rPr lang="fr-FR" sz="1800" u="sng" dirty="0" smtClean="0">
                <a:hlinkClick r:id="rId6"/>
              </a:rPr>
              <a:t>dam.cpam-haute-saone@assurance-maladie.fr</a:t>
            </a:r>
            <a:endParaRPr lang="fr-FR" sz="1800" dirty="0"/>
          </a:p>
          <a:p>
            <a:r>
              <a:rPr lang="fr-FR" sz="1800" dirty="0" smtClean="0"/>
              <a:t>CPAM de la Saône et Loire: </a:t>
            </a:r>
            <a:r>
              <a:rPr lang="fr-FR" sz="1800" dirty="0" smtClean="0">
                <a:hlinkClick r:id="rId7"/>
              </a:rPr>
              <a:t>reps.cpam-macon@assurance-maladie.fr</a:t>
            </a:r>
            <a:endParaRPr lang="fr-FR" sz="1800" dirty="0" smtClean="0"/>
          </a:p>
          <a:p>
            <a:r>
              <a:rPr lang="fr-FR" sz="1800" dirty="0" smtClean="0"/>
              <a:t>CPAM de l’Yonne: </a:t>
            </a:r>
            <a:r>
              <a:rPr lang="fr-FR" sz="1800" u="sng" dirty="0" smtClean="0">
                <a:hlinkClick r:id="rId8"/>
              </a:rPr>
              <a:t>DAM-CPAM891@assurance-maladie.fr</a:t>
            </a:r>
            <a:endParaRPr lang="fr-FR" sz="1800" dirty="0"/>
          </a:p>
          <a:p>
            <a:r>
              <a:rPr lang="fr-FR" sz="1800" dirty="0" smtClean="0"/>
              <a:t>CPAM du T. de Belfort: </a:t>
            </a:r>
            <a:r>
              <a:rPr lang="fr-FR" sz="1800" u="sng" dirty="0" smtClean="0">
                <a:hlinkClick r:id="rId9"/>
              </a:rPr>
              <a:t>dam.cpam-territoire-de-belfort@assurance-maladie.fr</a:t>
            </a:r>
            <a:endParaRPr lang="fr-FR" sz="1800" dirty="0"/>
          </a:p>
          <a:p>
            <a:endParaRPr lang="fr-FR" sz="1800" b="1" dirty="0">
              <a:solidFill>
                <a:schemeClr val="tx1"/>
              </a:solidFill>
            </a:endParaRPr>
          </a:p>
          <a:p>
            <a:endParaRPr lang="fr-FR" sz="1800" dirty="0">
              <a:solidFill>
                <a:schemeClr val="tx1"/>
              </a:solidFill>
            </a:endParaRPr>
          </a:p>
          <a:p>
            <a:endParaRPr lang="fr-FR" sz="1800" dirty="0">
              <a:solidFill>
                <a:schemeClr val="tx1"/>
              </a:solidFill>
            </a:endParaRPr>
          </a:p>
        </p:txBody>
      </p:sp>
      <p:sp>
        <p:nvSpPr>
          <p:cNvPr id="3" name="Espace réservé du numéro de diapositive 2"/>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bg1"/>
                </a:solidFill>
                <a:effectLst/>
                <a:uLnTx/>
                <a:uFillTx/>
                <a:latin typeface="Arial" panose="020B0604020202020204"/>
                <a:ea typeface="+mn-ea"/>
                <a:cs typeface="+mn-cs"/>
              </a:rPr>
              <a:t>32</a:t>
            </a:r>
            <a:endParaRPr kumimoji="0" lang="fr-FR" sz="12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4" name="Titre 3"/>
          <p:cNvSpPr>
            <a:spLocks noGrp="1"/>
          </p:cNvSpPr>
          <p:nvPr>
            <p:ph type="title"/>
          </p:nvPr>
        </p:nvSpPr>
        <p:spPr>
          <a:xfrm>
            <a:off x="395469" y="463781"/>
            <a:ext cx="11196000" cy="1114817"/>
          </a:xfrm>
        </p:spPr>
        <p:txBody>
          <a:bodyPr/>
          <a:lstStyle/>
          <a:p>
            <a:r>
              <a:rPr lang="fr-FR" dirty="0" smtClean="0"/>
              <a:t>Contacts au sein des cpam bfc</a:t>
            </a:r>
            <a:endParaRPr lang="fr-FR" dirty="0"/>
          </a:p>
        </p:txBody>
      </p:sp>
    </p:spTree>
    <p:extLst>
      <p:ext uri="{BB962C8B-B14F-4D97-AF65-F5344CB8AC3E}">
        <p14:creationId xmlns:p14="http://schemas.microsoft.com/office/powerpoint/2010/main" val="4040384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864245" y="6405330"/>
            <a:ext cx="1800000" cy="480000"/>
          </a:xfrm>
        </p:spPr>
        <p:txBody>
          <a:bodyPr/>
          <a:lstStyle/>
          <a:p>
            <a:pPr defTabSz="1219170"/>
            <a:fld id="{733122C9-A0B9-462F-8757-0847AD287B63}" type="slidenum">
              <a:rPr lang="fr-FR">
                <a:solidFill>
                  <a:schemeClr val="bg1"/>
                </a:solidFill>
                <a:latin typeface="Arial"/>
              </a:rPr>
              <a:pPr defTabSz="1219170"/>
              <a:t>33</a:t>
            </a:fld>
            <a:endParaRPr lang="fr-FR" dirty="0">
              <a:solidFill>
                <a:schemeClr val="bg1"/>
              </a:solidFill>
              <a:latin typeface="Arial"/>
            </a:endParaRPr>
          </a:p>
        </p:txBody>
      </p:sp>
      <p:sp>
        <p:nvSpPr>
          <p:cNvPr id="2" name="Espace réservé de la date 1"/>
          <p:cNvSpPr>
            <a:spLocks noGrp="1"/>
          </p:cNvSpPr>
          <p:nvPr>
            <p:ph type="dt" sz="half" idx="2"/>
          </p:nvPr>
        </p:nvSpPr>
        <p:spPr/>
        <p:txBody>
          <a:bodyPr/>
          <a:lstStyle/>
          <a:p>
            <a:pPr defTabSz="1219170"/>
            <a:r>
              <a:rPr lang="fr-FR" cap="all" dirty="0" smtClean="0">
                <a:solidFill>
                  <a:schemeClr val="bg1"/>
                </a:solidFill>
                <a:latin typeface="Arial"/>
              </a:rPr>
              <a:t>30/03/2022</a:t>
            </a:r>
            <a:endParaRPr lang="fr-FR" cap="all" dirty="0">
              <a:solidFill>
                <a:schemeClr val="bg1"/>
              </a:solidFill>
              <a:latin typeface="Arial"/>
            </a:endParaRPr>
          </a:p>
        </p:txBody>
      </p:sp>
      <p:sp>
        <p:nvSpPr>
          <p:cNvPr id="6" name="Espace réservé du texte 5">
            <a:extLst>
              <a:ext uri="{FF2B5EF4-FFF2-40B4-BE49-F238E27FC236}">
                <a16:creationId xmlns:a16="http://schemas.microsoft.com/office/drawing/2014/main" id="{0AB48ED5-418C-F640-8AB7-E75C104C25CB}"/>
              </a:ext>
            </a:extLst>
          </p:cNvPr>
          <p:cNvSpPr>
            <a:spLocks noGrp="1"/>
          </p:cNvSpPr>
          <p:nvPr>
            <p:ph type="body" sz="quarter" idx="13"/>
          </p:nvPr>
        </p:nvSpPr>
        <p:spPr/>
        <p:txBody>
          <a:bodyPr/>
          <a:lstStyle/>
          <a:p>
            <a:endParaRPr lang="fr-FR" dirty="0" smtClean="0"/>
          </a:p>
          <a:p>
            <a:endParaRPr lang="fr-FR"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nvPr>
        </p:nvSpPr>
        <p:spPr/>
        <p:txBody>
          <a:bodyPr>
            <a:normAutofit fontScale="90000"/>
          </a:bodyPr>
          <a:lstStyle/>
          <a:p>
            <a:r>
              <a:rPr lang="fr-FR" sz="2200" dirty="0" smtClean="0">
                <a:latin typeface="+mn-lt"/>
              </a:rPr>
              <a:t/>
            </a:r>
            <a:br>
              <a:rPr lang="fr-FR" sz="2200" dirty="0" smtClean="0">
                <a:latin typeface="+mn-lt"/>
              </a:rPr>
            </a:br>
            <a:r>
              <a:rPr lang="fr-FR" sz="2700" dirty="0" smtClean="0">
                <a:latin typeface="+mn-lt"/>
              </a:rPr>
              <a:t>CONTACTER L’ARS</a:t>
            </a:r>
            <a:endParaRPr lang="fr-FR" sz="2400" dirty="0">
              <a:latin typeface="+mn-lt"/>
            </a:endParaRPr>
          </a:p>
        </p:txBody>
      </p:sp>
      <p:sp>
        <p:nvSpPr>
          <p:cNvPr id="3" name="Espace réservé du pied de page 2"/>
          <p:cNvSpPr>
            <a:spLocks noGrp="1"/>
          </p:cNvSpPr>
          <p:nvPr>
            <p:ph type="ftr" sz="quarter" idx="3"/>
          </p:nvPr>
        </p:nvSpPr>
        <p:spPr>
          <a:xfrm>
            <a:off x="3825043" y="296498"/>
            <a:ext cx="7839908" cy="480000"/>
          </a:xfrm>
        </p:spPr>
        <p:txBody>
          <a:bodyPr/>
          <a:lstStyle/>
          <a:p>
            <a:pPr defTabSz="1219170"/>
            <a:r>
              <a:rPr lang="fr-FR" dirty="0">
                <a:solidFill>
                  <a:schemeClr val="bg1"/>
                </a:solidFill>
                <a:latin typeface="Arial"/>
              </a:rPr>
              <a:t>Intitulé de la direction/service</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a:xfrm>
            <a:off x="431800" y="1988841"/>
            <a:ext cx="11232445" cy="4227231"/>
          </a:xfrm>
        </p:spPr>
        <p:txBody>
          <a:bodyPr/>
          <a:lstStyle/>
          <a:p>
            <a:endParaRPr lang="fr-FR" sz="2400" dirty="0" smtClean="0">
              <a:solidFill>
                <a:srgbClr val="002060"/>
              </a:solidFill>
            </a:endParaRPr>
          </a:p>
          <a:p>
            <a:r>
              <a:rPr lang="fr-FR" sz="2400" dirty="0" smtClean="0">
                <a:solidFill>
                  <a:srgbClr val="002060"/>
                </a:solidFill>
              </a:rPr>
              <a:t>Contacter les référentes installation:  </a:t>
            </a:r>
            <a:r>
              <a:rPr lang="fr-FR" sz="2400" b="1" dirty="0" smtClean="0">
                <a:solidFill>
                  <a:srgbClr val="002060"/>
                </a:solidFill>
                <a:hlinkClick r:id="rId2"/>
              </a:rPr>
              <a:t>bfc@guichet-unique.sante.fr</a:t>
            </a:r>
            <a:endParaRPr lang="fr-FR" sz="2400" b="1" dirty="0" smtClean="0">
              <a:solidFill>
                <a:srgbClr val="002060"/>
              </a:solidFill>
            </a:endParaRPr>
          </a:p>
          <a:p>
            <a:endParaRPr lang="fr-FR" b="1" dirty="0" smtClean="0">
              <a:solidFill>
                <a:srgbClr val="002060"/>
              </a:solidFill>
            </a:endParaRPr>
          </a:p>
          <a:p>
            <a:endParaRPr lang="fr-FR" b="1" dirty="0">
              <a:solidFill>
                <a:srgbClr val="002060"/>
              </a:solidFill>
            </a:endParaRPr>
          </a:p>
          <a:p>
            <a:pPr marL="377825" indent="-285750">
              <a:buFont typeface="Wingdings" panose="05000000000000000000" pitchFamily="2" charset="2"/>
              <a:buChar char="q"/>
            </a:pPr>
            <a:r>
              <a:rPr lang="fr-FR" b="1" dirty="0">
                <a:solidFill>
                  <a:srgbClr val="002060"/>
                </a:solidFill>
              </a:rPr>
              <a:t>Portail PAPS</a:t>
            </a:r>
          </a:p>
          <a:p>
            <a:r>
              <a:rPr lang="fr-FR" b="1" dirty="0">
                <a:solidFill>
                  <a:srgbClr val="002060"/>
                </a:solidFill>
                <a:hlinkClick r:id="rId3"/>
              </a:rPr>
              <a:t>https://www.bourgogne-franche-comte.paps.sante.fr/</a:t>
            </a:r>
            <a:endParaRPr lang="fr-FR" b="1" dirty="0">
              <a:solidFill>
                <a:srgbClr val="002060"/>
              </a:solidFill>
            </a:endParaRPr>
          </a:p>
          <a:p>
            <a:pPr marL="465664" indent="-342900">
              <a:buFont typeface="Wingdings" panose="05000000000000000000" pitchFamily="2" charset="2"/>
              <a:buChar char="q"/>
            </a:pPr>
            <a:endParaRPr lang="fr-FR" b="1" dirty="0" smtClean="0">
              <a:solidFill>
                <a:schemeClr val="tx1">
                  <a:lumMod val="75000"/>
                  <a:lumOff val="25000"/>
                </a:schemeClr>
              </a:solidFill>
            </a:endParaRPr>
          </a:p>
          <a:p>
            <a:pPr marL="465664" indent="-342900">
              <a:buFont typeface="Wingdings" panose="05000000000000000000" pitchFamily="2" charset="2"/>
              <a:buChar char="q"/>
            </a:pPr>
            <a:endParaRPr lang="fr-FR" b="1" dirty="0">
              <a:solidFill>
                <a:schemeClr val="tx1">
                  <a:lumMod val="75000"/>
                  <a:lumOff val="25000"/>
                </a:schemeClr>
              </a:solidFill>
            </a:endParaRPr>
          </a:p>
          <a:p>
            <a:pPr marL="465664" indent="-342900">
              <a:buFont typeface="Wingdings" panose="05000000000000000000" pitchFamily="2" charset="2"/>
              <a:buChar char="q"/>
            </a:pPr>
            <a:r>
              <a:rPr lang="fr-FR" b="1" dirty="0" smtClean="0">
                <a:solidFill>
                  <a:srgbClr val="002060"/>
                </a:solidFill>
              </a:rPr>
              <a:t>Site PLACETOUBI</a:t>
            </a:r>
          </a:p>
          <a:p>
            <a:r>
              <a:rPr lang="fr-FR" b="1" dirty="0">
                <a:solidFill>
                  <a:srgbClr val="002060"/>
                </a:solidFill>
                <a:hlinkClick r:id="rId4"/>
              </a:rPr>
              <a:t>https://www.placetoubi.fr/</a:t>
            </a:r>
            <a:endParaRPr lang="fr-FR" b="1" dirty="0">
              <a:solidFill>
                <a:srgbClr val="002060"/>
              </a:solidFill>
            </a:endParaRPr>
          </a:p>
          <a:p>
            <a:endParaRPr lang="fr-FR" b="1" dirty="0" smtClean="0">
              <a:solidFill>
                <a:srgbClr val="002060"/>
              </a:solidFill>
            </a:endParaRPr>
          </a:p>
          <a:p>
            <a:endParaRPr lang="fr-FR" dirty="0"/>
          </a:p>
        </p:txBody>
      </p:sp>
      <p:pic>
        <p:nvPicPr>
          <p:cNvPr id="8" name="Image 7"/>
          <p:cNvPicPr>
            <a:picLocks noChangeAspect="1"/>
          </p:cNvPicPr>
          <p:nvPr/>
        </p:nvPicPr>
        <p:blipFill>
          <a:blip r:embed="rId5"/>
          <a:stretch>
            <a:fillRect/>
          </a:stretch>
        </p:blipFill>
        <p:spPr>
          <a:xfrm>
            <a:off x="7113779" y="3447007"/>
            <a:ext cx="3308720" cy="822043"/>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9319" y="5064687"/>
            <a:ext cx="3744657" cy="827847"/>
          </a:xfrm>
          <a:prstGeom prst="rect">
            <a:avLst/>
          </a:prstGeom>
          <a:solidFill>
            <a:srgbClr val="00B0F0"/>
          </a:solidFill>
        </p:spPr>
      </p:pic>
    </p:spTree>
    <p:extLst>
      <p:ext uri="{BB962C8B-B14F-4D97-AF65-F5344CB8AC3E}">
        <p14:creationId xmlns:p14="http://schemas.microsoft.com/office/powerpoint/2010/main" val="1684633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a:xfrm>
            <a:off x="431800" y="1061238"/>
            <a:ext cx="11232445" cy="5056061"/>
          </a:xfrm>
        </p:spPr>
        <p:txBody>
          <a:bodyPr/>
          <a:lstStyle/>
          <a:p>
            <a:endParaRPr lang="fr-FR" sz="2000" dirty="0"/>
          </a:p>
          <a:p>
            <a:endParaRPr lang="fr-FR" sz="2000" b="1" dirty="0"/>
          </a:p>
          <a:p>
            <a:pPr marL="122764" lvl="1" indent="0">
              <a:spcBef>
                <a:spcPts val="0"/>
              </a:spcBef>
              <a:spcAft>
                <a:spcPts val="667"/>
              </a:spcAft>
              <a:buNone/>
            </a:pPr>
            <a:r>
              <a:rPr lang="fr-FR" sz="3200" b="1" dirty="0"/>
              <a:t>IV. QUESTIONS/REPONSES</a:t>
            </a:r>
          </a:p>
          <a:p>
            <a:pPr marL="982938" lvl="1" indent="-514350">
              <a:buFont typeface="Wingdings" panose="05000000000000000000" pitchFamily="2" charset="2"/>
              <a:buChar char="ü"/>
            </a:pPr>
            <a:endParaRPr lang="fr-FR" sz="2000" b="1" dirty="0"/>
          </a:p>
          <a:p>
            <a:pPr marL="637114" indent="-514350">
              <a:buFont typeface="+mj-lt"/>
              <a:buAutoNum type="romanUcPeriod"/>
            </a:pPr>
            <a:endParaRPr lang="fr-FR" dirty="0"/>
          </a:p>
          <a:p>
            <a:pPr marL="637114" indent="-514350">
              <a:buFont typeface="+mj-lt"/>
              <a:buAutoNum type="romanUcPeriod"/>
            </a:pPr>
            <a:endParaRPr lang="fr-FR" dirty="0"/>
          </a:p>
          <a:p>
            <a:pPr marL="637114" indent="-514350">
              <a:buFont typeface="+mj-lt"/>
              <a:buAutoNum type="romanUcPeriod"/>
            </a:pPr>
            <a:endParaRPr lang="fr-FR" dirty="0"/>
          </a:p>
          <a:p>
            <a:pPr algn="ctr"/>
            <a:r>
              <a:rPr lang="fr-FR" sz="3600" i="1" dirty="0"/>
              <a:t>MERCI DE VOTRE ATTENTION</a:t>
            </a:r>
          </a:p>
        </p:txBody>
      </p:sp>
      <p:pic>
        <p:nvPicPr>
          <p:cNvPr id="8" name="Image 7"/>
          <p:cNvPicPr>
            <a:picLocks noChangeAspect="1"/>
          </p:cNvPicPr>
          <p:nvPr/>
        </p:nvPicPr>
        <p:blipFill>
          <a:blip r:embed="rId2"/>
          <a:stretch>
            <a:fillRect/>
          </a:stretch>
        </p:blipFill>
        <p:spPr>
          <a:xfrm>
            <a:off x="2749411" y="104530"/>
            <a:ext cx="2588423" cy="826917"/>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042" y="68142"/>
            <a:ext cx="1624920" cy="1024905"/>
          </a:xfrm>
          <a:prstGeom prst="rect">
            <a:avLst/>
          </a:prstGeom>
        </p:spPr>
      </p:pic>
      <p:pic>
        <p:nvPicPr>
          <p:cNvPr id="11" name="Image 10">
            <a:extLst>
              <a:ext uri="{FF2B5EF4-FFF2-40B4-BE49-F238E27FC236}">
                <a16:creationId xmlns:a16="http://schemas.microsoft.com/office/drawing/2014/main" id="{10380E34-E073-4570-BA53-F31B01FAD9F9}"/>
              </a:ext>
            </a:extLst>
          </p:cNvPr>
          <p:cNvPicPr>
            <a:picLocks noChangeAspect="1"/>
          </p:cNvPicPr>
          <p:nvPr/>
        </p:nvPicPr>
        <p:blipFill>
          <a:blip r:embed="rId4"/>
          <a:stretch>
            <a:fillRect/>
          </a:stretch>
        </p:blipFill>
        <p:spPr>
          <a:xfrm>
            <a:off x="10832224" y="72668"/>
            <a:ext cx="791669" cy="85877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8033" y="120504"/>
            <a:ext cx="2703810" cy="856562"/>
          </a:xfrm>
          <a:prstGeom prst="rect">
            <a:avLst/>
          </a:prstGeom>
        </p:spPr>
      </p:pic>
    </p:spTree>
    <p:extLst>
      <p:ext uri="{BB962C8B-B14F-4D97-AF65-F5344CB8AC3E}">
        <p14:creationId xmlns:p14="http://schemas.microsoft.com/office/powerpoint/2010/main" val="285226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23876" y="1839913"/>
            <a:ext cx="11190288" cy="4551362"/>
          </a:xfrm>
        </p:spPr>
        <p:txBody>
          <a:bodyPr>
            <a:noAutofit/>
          </a:bodyPr>
          <a:lstStyle/>
          <a:p>
            <a:r>
              <a:rPr lang="fr-FR" sz="1800" b="1" dirty="0">
                <a:solidFill>
                  <a:schemeClr val="tx1"/>
                </a:solidFill>
              </a:rPr>
              <a:t>L’une des mesures phares du plan « Ma santé 2022 » : la création de la fonction d’assistant médical et un soutien financier optionnel au développement de celle-ci</a:t>
            </a:r>
          </a:p>
          <a:p>
            <a:r>
              <a:rPr lang="fr-FR" sz="1800" dirty="0">
                <a:solidFill>
                  <a:schemeClr val="tx1"/>
                </a:solidFill>
              </a:rPr>
              <a:t>L’objectif: « Libérer du temps médical pour répondre aux problématique d’accès aux soins »</a:t>
            </a:r>
          </a:p>
          <a:p>
            <a:r>
              <a:rPr lang="fr-FR" sz="1800" b="1" dirty="0">
                <a:solidFill>
                  <a:schemeClr val="tx1"/>
                </a:solidFill>
              </a:rPr>
              <a:t>Tous les médecins libéraux sont libres d’embaucher un assistant médical.</a:t>
            </a:r>
          </a:p>
          <a:p>
            <a:r>
              <a:rPr lang="fr-FR" sz="1800" dirty="0">
                <a:solidFill>
                  <a:schemeClr val="tx1"/>
                </a:solidFill>
              </a:rPr>
              <a:t>Opérationnel depuis septembre 2019, </a:t>
            </a:r>
            <a:r>
              <a:rPr lang="fr-FR" sz="1800" b="1" dirty="0">
                <a:solidFill>
                  <a:schemeClr val="tx1"/>
                </a:solidFill>
              </a:rPr>
              <a:t>l’avenant n° 7 à la convention médicale </a:t>
            </a:r>
            <a:r>
              <a:rPr lang="fr-FR" sz="1800" dirty="0">
                <a:solidFill>
                  <a:schemeClr val="tx1"/>
                </a:solidFill>
              </a:rPr>
              <a:t>prévoit le versement par l’assurance maladie d’une aide financière en appui du recrutement d’un assistant médical pour encourager au développement de cette fonction dans les cabinets libéraux. En contrepartie de cette aide conventionnelle, ces médecins s’engagent à augmenter ou maintenir sa patientèle. </a:t>
            </a:r>
          </a:p>
          <a:p>
            <a:r>
              <a:rPr lang="fr-FR" sz="1800" dirty="0">
                <a:solidFill>
                  <a:schemeClr val="tx1"/>
                </a:solidFill>
              </a:rPr>
              <a:t>Objectifs: </a:t>
            </a:r>
          </a:p>
          <a:p>
            <a:pPr marL="285750" indent="-285750">
              <a:buClr>
                <a:srgbClr val="0D48A7"/>
              </a:buClr>
              <a:buFont typeface="Wingdings" panose="05000000000000000000" pitchFamily="2" charset="2"/>
              <a:buChar char="§"/>
            </a:pPr>
            <a:r>
              <a:rPr lang="fr-FR" sz="1700" dirty="0">
                <a:solidFill>
                  <a:schemeClr val="tx1"/>
                </a:solidFill>
              </a:rPr>
              <a:t>Libérer du temps médical pour favoriser l’accès aux soins notamment dans les zones déficitaires et pour des spécialités en tension</a:t>
            </a:r>
          </a:p>
          <a:p>
            <a:pPr marL="285750" indent="-285750">
              <a:buClr>
                <a:srgbClr val="0D48A7"/>
              </a:buClr>
              <a:buFont typeface="Wingdings" panose="05000000000000000000" pitchFamily="2" charset="2"/>
              <a:buChar char="§"/>
            </a:pPr>
            <a:r>
              <a:rPr lang="fr-FR" sz="1700" dirty="0">
                <a:solidFill>
                  <a:schemeClr val="tx1"/>
                </a:solidFill>
              </a:rPr>
              <a:t>Améliorer les conditions d’exercice des médecins libéraux tout en renforçant la qualité de la prise en charge des patients.</a:t>
            </a:r>
          </a:p>
          <a:p>
            <a:endParaRPr lang="fr-FR" sz="1800" b="1" dirty="0">
              <a:solidFill>
                <a:schemeClr val="tx1"/>
              </a:solidFill>
            </a:endParaRPr>
          </a:p>
          <a:p>
            <a:endParaRPr lang="fr-FR" sz="1800" dirty="0">
              <a:solidFill>
                <a:schemeClr val="tx1"/>
              </a:solidFill>
            </a:endParaRPr>
          </a:p>
          <a:p>
            <a:endParaRPr lang="fr-FR" sz="1800" dirty="0">
              <a:solidFill>
                <a:schemeClr val="tx1"/>
              </a:solidFill>
            </a:endParaRPr>
          </a:p>
        </p:txBody>
      </p:sp>
      <p:sp>
        <p:nvSpPr>
          <p:cNvPr id="4" name="Titre 3"/>
          <p:cNvSpPr>
            <a:spLocks noGrp="1"/>
          </p:cNvSpPr>
          <p:nvPr>
            <p:ph type="title"/>
          </p:nvPr>
        </p:nvSpPr>
        <p:spPr/>
        <p:txBody>
          <a:bodyPr/>
          <a:lstStyle/>
          <a:p>
            <a:r>
              <a:rPr lang="fr-FR" dirty="0"/>
              <a:t>« Ma santé 2022 » et l’avenant 7 à la convention médicale</a:t>
            </a:r>
          </a:p>
        </p:txBody>
      </p:sp>
    </p:spTree>
    <p:extLst>
      <p:ext uri="{BB962C8B-B14F-4D97-AF65-F5344CB8AC3E}">
        <p14:creationId xmlns:p14="http://schemas.microsoft.com/office/powerpoint/2010/main" val="123608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580644" y="1531439"/>
            <a:ext cx="10135482" cy="506245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prstClr val="black"/>
                </a:solidFill>
                <a:effectLst/>
                <a:uLnTx/>
                <a:uFillTx/>
                <a:latin typeface="Corbel" panose="020B0503020204020204"/>
                <a:ea typeface="+mn-ea"/>
                <a:cs typeface="+mn-cs"/>
              </a:rPr>
              <a:t>Niveau 4 (bac) </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pour les jeunes sortis de formation initiale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prstClr val="black"/>
                </a:solidFill>
                <a:effectLst/>
                <a:uLnTx/>
                <a:uFillTx/>
                <a:latin typeface="Corbel" panose="020B0503020204020204"/>
                <a:ea typeface="+mn-ea"/>
                <a:cs typeface="+mn-cs"/>
              </a:rPr>
              <a:t>Niveau 4 </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pour les demandeurs d’emploi ne possédant pas d’expérience dans le secteur de la santé</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Diplôme d’</a:t>
            </a:r>
            <a:r>
              <a:rPr kumimoji="0" lang="fr-FR" sz="2800" b="1" i="0" u="none" strike="noStrike" kern="1200" cap="none" spc="0" normalizeH="0" baseline="0" noProof="0" dirty="0">
                <a:ln>
                  <a:noFill/>
                </a:ln>
                <a:solidFill>
                  <a:prstClr val="black"/>
                </a:solidFill>
                <a:effectLst/>
                <a:uLnTx/>
                <a:uFillTx/>
                <a:latin typeface="Corbel" panose="020B0503020204020204"/>
                <a:ea typeface="+mn-ea"/>
                <a:cs typeface="+mn-cs"/>
              </a:rPr>
              <a:t>aide-soignant(e), </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d’</a:t>
            </a:r>
            <a:r>
              <a:rPr kumimoji="0" lang="fr-FR" sz="2800" b="1" i="0" u="none" strike="noStrike" kern="1200" cap="none" spc="0" normalizeH="0" baseline="0" noProof="0" dirty="0">
                <a:ln>
                  <a:noFill/>
                </a:ln>
                <a:solidFill>
                  <a:prstClr val="black"/>
                </a:solidFill>
                <a:effectLst/>
                <a:uLnTx/>
                <a:uFillTx/>
                <a:latin typeface="Corbel" panose="020B0503020204020204"/>
                <a:ea typeface="+mn-ea"/>
                <a:cs typeface="+mn-cs"/>
              </a:rPr>
              <a:t>auxiliaire de puériculture </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ou d’</a:t>
            </a:r>
            <a:r>
              <a:rPr kumimoji="0" lang="fr-FR" sz="2800" b="1" i="0" u="none" strike="noStrike" kern="1200" cap="none" spc="0" normalizeH="0" baseline="0" noProof="0" dirty="0">
                <a:ln>
                  <a:noFill/>
                </a:ln>
                <a:solidFill>
                  <a:prstClr val="black"/>
                </a:solidFill>
                <a:effectLst/>
                <a:uLnTx/>
                <a:uFillTx/>
                <a:latin typeface="Corbel" panose="020B0503020204020204"/>
                <a:ea typeface="+mn-ea"/>
                <a:cs typeface="+mn-cs"/>
              </a:rPr>
              <a:t>infirmier</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(ère)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Certification de niveau 4 validée en </a:t>
            </a:r>
            <a:r>
              <a:rPr kumimoji="0" lang="fr-FR" sz="2800" b="1" i="0" u="none" strike="noStrike" kern="1200" cap="none" spc="0" normalizeH="0" baseline="0" noProof="0" dirty="0">
                <a:ln>
                  <a:noFill/>
                </a:ln>
                <a:solidFill>
                  <a:prstClr val="black"/>
                </a:solidFill>
                <a:effectLst/>
                <a:uLnTx/>
                <a:uFillTx/>
                <a:latin typeface="Corbel" panose="020B0503020204020204"/>
                <a:ea typeface="+mn-ea"/>
                <a:cs typeface="+mn-cs"/>
              </a:rPr>
              <a:t>secrétariat médical</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 ou non validée à condition d’avoir une expérience professionnelle de 3 ans comme secrétaire médicale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Dérogation si infra-BAC recruté avant mars 2021 (</a:t>
            </a:r>
            <a:r>
              <a:rPr kumimoji="0" lang="fr-FR" sz="2800" b="0" i="0" u="sng" strike="noStrike" kern="1200" cap="none" spc="0" normalizeH="0" baseline="0" noProof="0" dirty="0">
                <a:ln>
                  <a:noFill/>
                </a:ln>
                <a:solidFill>
                  <a:prstClr val="black"/>
                </a:solidFill>
                <a:effectLst/>
                <a:uLnTx/>
                <a:uFillTx/>
                <a:latin typeface="Corbel" panose="020B0503020204020204"/>
                <a:ea typeface="+mn-ea"/>
                <a:cs typeface="+mn-cs"/>
              </a:rPr>
              <a:t>AUCUNE</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 dérogation ensuite)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Toute dispense partielle de formation doit être étudiée avec l’organisme de formation, qui informe la branche professionnelle (CPNEFP) </a:t>
            </a:r>
            <a:r>
              <a:rPr kumimoji="0" lang="fr-FR" sz="2800" b="0" i="0" u="sng" strike="noStrike" kern="1200" cap="none" spc="0" normalizeH="0" baseline="0" noProof="0" dirty="0">
                <a:ln>
                  <a:noFill/>
                </a:ln>
                <a:solidFill>
                  <a:prstClr val="black"/>
                </a:solidFill>
                <a:effectLst/>
                <a:uLnTx/>
                <a:uFillTx/>
                <a:latin typeface="Corbel" panose="020B0503020204020204"/>
                <a:ea typeface="+mn-ea"/>
                <a:cs typeface="+mn-cs"/>
              </a:rPr>
              <a:t>en amont </a:t>
            </a: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de l’entrée en 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itre 1"/>
          <p:cNvSpPr txBox="1">
            <a:spLocks/>
          </p:cNvSpPr>
          <p:nvPr/>
        </p:nvSpPr>
        <p:spPr>
          <a:xfrm>
            <a:off x="3416968" y="359990"/>
            <a:ext cx="4538312" cy="707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rgbClr val="31B0C1">
                    <a:lumMod val="75000"/>
                  </a:srgbClr>
                </a:solidFill>
                <a:effectLst/>
                <a:uLnTx/>
                <a:uFillTx/>
                <a:latin typeface="Corbel" panose="020B0503020204020204"/>
                <a:ea typeface="+mj-ea"/>
                <a:cs typeface="+mj-cs"/>
              </a:rPr>
              <a:t>Pré-requis</a:t>
            </a:r>
          </a:p>
        </p:txBody>
      </p:sp>
      <p:sp>
        <p:nvSpPr>
          <p:cNvPr id="5" name="Rectangle 4">
            <a:extLst>
              <a:ext uri="{FF2B5EF4-FFF2-40B4-BE49-F238E27FC236}">
                <a16:creationId xmlns:a16="http://schemas.microsoft.com/office/drawing/2014/main" id="{4FFC52A3-15CE-4A0F-B711-88F9A1FA4F0D}"/>
              </a:ext>
            </a:extLst>
          </p:cNvPr>
          <p:cNvSpPr/>
          <p:nvPr/>
        </p:nvSpPr>
        <p:spPr>
          <a:xfrm>
            <a:off x="11034155" y="5838366"/>
            <a:ext cx="1077633" cy="82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Image 5">
            <a:extLst>
              <a:ext uri="{FF2B5EF4-FFF2-40B4-BE49-F238E27FC236}">
                <a16:creationId xmlns:a16="http://schemas.microsoft.com/office/drawing/2014/main" id="{A711B2E4-0C05-415F-9C18-88764A7BA5D0}"/>
              </a:ext>
            </a:extLst>
          </p:cNvPr>
          <p:cNvPicPr>
            <a:picLocks noChangeAspect="1"/>
          </p:cNvPicPr>
          <p:nvPr/>
        </p:nvPicPr>
        <p:blipFill>
          <a:blip r:embed="rId2"/>
          <a:stretch>
            <a:fillRect/>
          </a:stretch>
        </p:blipFill>
        <p:spPr>
          <a:xfrm>
            <a:off x="10929634" y="3924837"/>
            <a:ext cx="1182154" cy="128236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8510" y="5386351"/>
            <a:ext cx="1433278" cy="904029"/>
          </a:xfrm>
          <a:prstGeom prst="rect">
            <a:avLst/>
          </a:prstGeom>
        </p:spPr>
      </p:pic>
    </p:spTree>
    <p:extLst>
      <p:ext uri="{BB962C8B-B14F-4D97-AF65-F5344CB8AC3E}">
        <p14:creationId xmlns:p14="http://schemas.microsoft.com/office/powerpoint/2010/main" val="302825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missions des Assistants médicaux</a:t>
            </a:r>
          </a:p>
        </p:txBody>
      </p:sp>
      <p:sp>
        <p:nvSpPr>
          <p:cNvPr id="8" name="Espace réservé du texte 1"/>
          <p:cNvSpPr>
            <a:spLocks noGrp="1"/>
          </p:cNvSpPr>
          <p:nvPr>
            <p:ph type="body" sz="quarter" idx="16"/>
          </p:nvPr>
        </p:nvSpPr>
        <p:spPr>
          <a:xfrm>
            <a:off x="485776" y="1856581"/>
            <a:ext cx="11190288" cy="3767137"/>
          </a:xfrm>
        </p:spPr>
        <p:txBody>
          <a:bodyPr>
            <a:normAutofit/>
          </a:bodyPr>
          <a:lstStyle/>
          <a:p>
            <a:r>
              <a:rPr lang="fr-FR" sz="1800" dirty="0">
                <a:solidFill>
                  <a:schemeClr val="tx1"/>
                </a:solidFill>
              </a:rPr>
              <a:t>L’assistant médical assure des </a:t>
            </a:r>
            <a:r>
              <a:rPr lang="fr-FR" sz="1800" b="1" dirty="0">
                <a:solidFill>
                  <a:schemeClr val="tx1"/>
                </a:solidFill>
              </a:rPr>
              <a:t>missions d’assistance des médecins et d’aide au parcours des patients</a:t>
            </a:r>
          </a:p>
          <a:p>
            <a:endParaRPr lang="fr-FR" sz="1800" b="1" dirty="0">
              <a:solidFill>
                <a:schemeClr val="tx1"/>
              </a:solidFill>
            </a:endParaRPr>
          </a:p>
          <a:p>
            <a:r>
              <a:rPr lang="fr-FR" sz="1800" dirty="0">
                <a:solidFill>
                  <a:schemeClr val="tx1"/>
                </a:solidFill>
              </a:rPr>
              <a:t>Il aura des </a:t>
            </a:r>
            <a:r>
              <a:rPr lang="fr-FR" sz="1800" b="1" dirty="0">
                <a:solidFill>
                  <a:schemeClr val="tx1"/>
                </a:solidFill>
              </a:rPr>
              <a:t>missions variables en fonction de son profil et des besoins, de la pratique et du mode d’organisation du médecin qui l’emploi : c’est le médecin qui définit les missions confiées à l’assistant médical</a:t>
            </a:r>
            <a:r>
              <a:rPr lang="fr-FR" sz="1800" dirty="0">
                <a:solidFill>
                  <a:schemeClr val="tx1"/>
                </a:solidFill>
              </a:rPr>
              <a:t>:  soutien administratif, accompagnement de la consultation, organisation et coordination avec les autres acteurs de la santé</a:t>
            </a:r>
          </a:p>
          <a:p>
            <a:endParaRPr lang="fr-FR" sz="1800" dirty="0">
              <a:solidFill>
                <a:schemeClr val="tx1"/>
              </a:solidFill>
            </a:endParaRPr>
          </a:p>
          <a:p>
            <a:r>
              <a:rPr lang="fr-FR" sz="1800" dirty="0">
                <a:solidFill>
                  <a:schemeClr val="tx1"/>
                </a:solidFill>
              </a:rPr>
              <a:t>Il s’agit de </a:t>
            </a:r>
            <a:r>
              <a:rPr lang="fr-FR" sz="1800" b="1" dirty="0">
                <a:solidFill>
                  <a:schemeClr val="tx1"/>
                </a:solidFill>
              </a:rPr>
              <a:t>missions propres</a:t>
            </a:r>
            <a:r>
              <a:rPr lang="fr-FR" sz="1800" dirty="0">
                <a:solidFill>
                  <a:schemeClr val="tx1"/>
                </a:solidFill>
              </a:rPr>
              <a:t>, c’est-à-dire distinctes de celles exercées par les secrétaires médicales ou par les infirmières (pas de soins) ou par les aides soignantes.</a:t>
            </a:r>
          </a:p>
          <a:p>
            <a:endParaRPr lang="fr-FR" sz="1800" dirty="0">
              <a:solidFill>
                <a:schemeClr val="tx1"/>
              </a:solidFill>
            </a:endParaRPr>
          </a:p>
          <a:p>
            <a:endParaRPr lang="fr-FR" dirty="0"/>
          </a:p>
        </p:txBody>
      </p:sp>
    </p:spTree>
    <p:extLst>
      <p:ext uri="{BB962C8B-B14F-4D97-AF65-F5344CB8AC3E}">
        <p14:creationId xmlns:p14="http://schemas.microsoft.com/office/powerpoint/2010/main" val="86841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Trois types de missions pouvant être prises en charge par un assistant médical</a:t>
            </a:r>
          </a:p>
        </p:txBody>
      </p:sp>
      <p:sp>
        <p:nvSpPr>
          <p:cNvPr id="10" name="Espace réservé du texte 1"/>
          <p:cNvSpPr>
            <a:spLocks noGrp="1"/>
          </p:cNvSpPr>
          <p:nvPr>
            <p:ph type="body" sz="quarter" idx="16"/>
          </p:nvPr>
        </p:nvSpPr>
        <p:spPr>
          <a:xfrm>
            <a:off x="511171" y="1814514"/>
            <a:ext cx="11190288" cy="4310062"/>
          </a:xfrm>
        </p:spPr>
        <p:txBody>
          <a:bodyPr>
            <a:normAutofit fontScale="77500" lnSpcReduction="20000"/>
          </a:bodyPr>
          <a:lstStyle/>
          <a:p>
            <a:r>
              <a:rPr lang="fr-FR" sz="2300" dirty="0">
                <a:solidFill>
                  <a:schemeClr val="tx1"/>
                </a:solidFill>
              </a:rPr>
              <a:t>Le texte conventionnel définit de façon indicative et non limitative le poste d’assistant médical autour de  trois rôles : </a:t>
            </a:r>
          </a:p>
          <a:p>
            <a:endParaRPr lang="fr-FR" sz="2600" dirty="0"/>
          </a:p>
          <a:p>
            <a:r>
              <a:rPr lang="fr-FR" b="1" dirty="0">
                <a:solidFill>
                  <a:schemeClr val="tx1"/>
                </a:solidFill>
              </a:rPr>
              <a:t>Des tâches de nature administrative </a:t>
            </a:r>
            <a:r>
              <a:rPr lang="fr-FR" dirty="0">
                <a:solidFill>
                  <a:schemeClr val="tx1"/>
                </a:solidFill>
              </a:rPr>
              <a:t>: ex : accueil du patient, création/gestion du dossier informatique du patient, recueil et enregistrement des informations administratives et médicales, etc…</a:t>
            </a:r>
          </a:p>
          <a:p>
            <a:endParaRPr lang="fr-FR" dirty="0">
              <a:solidFill>
                <a:schemeClr val="tx1"/>
              </a:solidFill>
            </a:endParaRPr>
          </a:p>
          <a:p>
            <a:r>
              <a:rPr lang="fr-FR" b="1" dirty="0">
                <a:solidFill>
                  <a:schemeClr val="tx1"/>
                </a:solidFill>
              </a:rPr>
              <a:t>Des missions en lien avec la préparation et le déroulement de la consultation </a:t>
            </a:r>
            <a:r>
              <a:rPr lang="fr-FR" dirty="0">
                <a:solidFill>
                  <a:schemeClr val="tx1"/>
                </a:solidFill>
              </a:rPr>
              <a:t>: aide à l’habillage/déshabillage, prise de constantes (poids, taille, prise de tension), mise à jour du dossier du patient :dépistages, vaccinations, en générant si nécessaire des alertes à l’attention du médecin, délivrance des tests et kits de dépistage, préparation et aide à la réalisation d’actes </a:t>
            </a:r>
            <a:r>
              <a:rPr lang="fr-FR" dirty="0" smtClean="0">
                <a:solidFill>
                  <a:schemeClr val="tx1"/>
                </a:solidFill>
              </a:rPr>
              <a:t>techniques, accompagnement </a:t>
            </a:r>
            <a:r>
              <a:rPr lang="fr-FR" dirty="0">
                <a:solidFill>
                  <a:schemeClr val="tx1"/>
                </a:solidFill>
              </a:rPr>
              <a:t>à la mise en place de la téléconsultation, etc…</a:t>
            </a:r>
          </a:p>
          <a:p>
            <a:endParaRPr lang="fr-FR" dirty="0">
              <a:solidFill>
                <a:schemeClr val="tx1"/>
              </a:solidFill>
            </a:endParaRPr>
          </a:p>
          <a:p>
            <a:r>
              <a:rPr lang="fr-FR" b="1" dirty="0">
                <a:solidFill>
                  <a:schemeClr val="tx1"/>
                </a:solidFill>
              </a:rPr>
              <a:t>Des missions d’organisation et de coordination avec les autres acteurs de santé intervenant dans la prise en charge des patients </a:t>
            </a:r>
            <a:r>
              <a:rPr lang="fr-FR" dirty="0">
                <a:solidFill>
                  <a:schemeClr val="tx1"/>
                </a:solidFill>
              </a:rPr>
              <a:t> : organisation de rendez-vous avec les médecins de second recours, coordination avec d’autres  professionnels de santé pour assurer la prise en charge des patients, organisation de la préadmission hospitalière, etc…</a:t>
            </a:r>
          </a:p>
          <a:p>
            <a:endParaRPr lang="fr-FR" dirty="0"/>
          </a:p>
          <a:p>
            <a:endParaRPr lang="fr-FR" dirty="0"/>
          </a:p>
        </p:txBody>
      </p:sp>
    </p:spTree>
    <p:extLst>
      <p:ext uri="{BB962C8B-B14F-4D97-AF65-F5344CB8AC3E}">
        <p14:creationId xmlns:p14="http://schemas.microsoft.com/office/powerpoint/2010/main" val="139696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23876" y="1792287"/>
            <a:ext cx="7597567" cy="4541838"/>
          </a:xfrm>
        </p:spPr>
        <p:txBody>
          <a:bodyPr>
            <a:normAutofit/>
          </a:bodyPr>
          <a:lstStyle/>
          <a:p>
            <a:r>
              <a:rPr lang="fr-FR" sz="1700" b="1" dirty="0">
                <a:solidFill>
                  <a:schemeClr val="tx1"/>
                </a:solidFill>
              </a:rPr>
              <a:t>Tout médecin installé en libéral est éligible à l’aide au recrutement, dès lors qu’il remplit les conditions cumulatives suivantes </a:t>
            </a:r>
            <a:r>
              <a:rPr lang="fr-FR" sz="1700" dirty="0">
                <a:solidFill>
                  <a:schemeClr val="tx1"/>
                </a:solidFill>
              </a:rPr>
              <a:t>:</a:t>
            </a:r>
          </a:p>
          <a:p>
            <a:endParaRPr lang="fr-FR" sz="800" dirty="0">
              <a:solidFill>
                <a:schemeClr val="tx1"/>
              </a:solidFill>
            </a:endParaRPr>
          </a:p>
          <a:p>
            <a:pPr marL="285750" indent="-285750">
              <a:buClr>
                <a:srgbClr val="0D48A7"/>
              </a:buClr>
              <a:buFont typeface="Wingdings" panose="05000000000000000000" pitchFamily="2" charset="2"/>
              <a:buChar char="§"/>
            </a:pPr>
            <a:r>
              <a:rPr lang="fr-FR" sz="1700" dirty="0">
                <a:solidFill>
                  <a:schemeClr val="tx1"/>
                </a:solidFill>
              </a:rPr>
              <a:t>Exercer en secteur 1 (tarifs opposables) ou avec des tarifs maîtrisés (secteur 2 Optam / Optam-Co)</a:t>
            </a:r>
          </a:p>
          <a:p>
            <a:pPr marL="285750" indent="-285750">
              <a:buClr>
                <a:srgbClr val="0D48A7"/>
              </a:buClr>
              <a:buFont typeface="Wingdings" panose="05000000000000000000" pitchFamily="2" charset="2"/>
              <a:buChar char="§"/>
            </a:pPr>
            <a:r>
              <a:rPr lang="fr-FR" sz="1700" dirty="0">
                <a:solidFill>
                  <a:schemeClr val="tx1"/>
                </a:solidFill>
              </a:rPr>
              <a:t>Exercer de façon regroupé (au moins 2 médecins) - Dérogation en zones sous denses</a:t>
            </a:r>
          </a:p>
          <a:p>
            <a:pPr marL="285750" indent="-285750">
              <a:buClr>
                <a:srgbClr val="0D48A7"/>
              </a:buClr>
              <a:buFont typeface="Wingdings" panose="05000000000000000000" pitchFamily="2" charset="2"/>
              <a:buChar char="§"/>
            </a:pPr>
            <a:r>
              <a:rPr lang="fr-FR" sz="1700" dirty="0">
                <a:solidFill>
                  <a:schemeClr val="tx1"/>
                </a:solidFill>
              </a:rPr>
              <a:t>Etre engagé dans une démarche d’exercice coordonné (délai de 2 ans laissé aux médecins pour s’engager dans cette démarche)</a:t>
            </a:r>
          </a:p>
          <a:p>
            <a:pPr marL="285750" indent="-285750">
              <a:buClr>
                <a:srgbClr val="0D48A7"/>
              </a:buClr>
              <a:buFont typeface="Wingdings" panose="05000000000000000000" pitchFamily="2" charset="2"/>
              <a:buChar char="§"/>
            </a:pPr>
            <a:r>
              <a:rPr lang="fr-FR" sz="1700" dirty="0">
                <a:solidFill>
                  <a:schemeClr val="tx1"/>
                </a:solidFill>
              </a:rPr>
              <a:t>Avoir un niveau de patientèle initiale minimal, médecin traitant et/ou file active </a:t>
            </a:r>
          </a:p>
          <a:p>
            <a:pPr>
              <a:buClr>
                <a:srgbClr val="0D48A7"/>
              </a:buClr>
            </a:pPr>
            <a:endParaRPr lang="fr-FR" sz="1800" dirty="0">
              <a:solidFill>
                <a:schemeClr val="tx1"/>
              </a:solidFill>
            </a:endParaRPr>
          </a:p>
        </p:txBody>
      </p:sp>
      <p:sp>
        <p:nvSpPr>
          <p:cNvPr id="4" name="Titre 3"/>
          <p:cNvSpPr>
            <a:spLocks noGrp="1"/>
          </p:cNvSpPr>
          <p:nvPr>
            <p:ph type="title"/>
          </p:nvPr>
        </p:nvSpPr>
        <p:spPr>
          <a:xfrm>
            <a:off x="479610" y="456678"/>
            <a:ext cx="11196000" cy="1114817"/>
          </a:xfrm>
        </p:spPr>
        <p:txBody>
          <a:bodyPr/>
          <a:lstStyle/>
          <a:p>
            <a:r>
              <a:rPr lang="fr-FR" dirty="0"/>
              <a:t>Les conditions pour bénéficier de l’aide conventionnelle</a:t>
            </a:r>
          </a:p>
        </p:txBody>
      </p:sp>
      <p:sp>
        <p:nvSpPr>
          <p:cNvPr id="5" name="Espace réservé du texte 1"/>
          <p:cNvSpPr txBox="1">
            <a:spLocks/>
          </p:cNvSpPr>
          <p:nvPr/>
        </p:nvSpPr>
        <p:spPr>
          <a:xfrm>
            <a:off x="8635794" y="4030608"/>
            <a:ext cx="3194049" cy="1170042"/>
          </a:xfrm>
          <a:prstGeom prst="rect">
            <a:avLst/>
          </a:prstGeom>
          <a:ln w="3175">
            <a:noFill/>
          </a:ln>
        </p:spPr>
        <p:txBody>
          <a:bodyPr vert="horz" lIns="91440" tIns="45720" rIns="91440" bIns="45720" rtlCol="0">
            <a:normAutofit fontScale="925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b="1" dirty="0">
                <a:solidFill>
                  <a:schemeClr val="tx1"/>
                </a:solidFill>
              </a:rPr>
              <a:t>Distribution nationale du nombre de patients vus file active/médecin traitant adulte pour les médecins généralistes (année 2018 en date de soins)</a:t>
            </a:r>
          </a:p>
          <a:p>
            <a:pPr algn="ctr"/>
            <a:r>
              <a:rPr lang="fr-FR" sz="1200" b="1" dirty="0">
                <a:solidFill>
                  <a:schemeClr val="tx1"/>
                </a:solidFill>
              </a:rPr>
              <a:t>P30 : minimum pour éligibilité au dispositif</a:t>
            </a:r>
          </a:p>
          <a:p>
            <a:endParaRPr lang="fr-FR" sz="1900" b="1" dirty="0">
              <a:solidFill>
                <a:schemeClr val="tx1"/>
              </a:solidFill>
            </a:endParaRPr>
          </a:p>
          <a:p>
            <a:endParaRPr lang="fr-FR" sz="2200" b="1" dirty="0">
              <a:solidFill>
                <a:schemeClr val="tx1"/>
              </a:solidFill>
            </a:endParaRPr>
          </a:p>
          <a:p>
            <a:endParaRPr lang="fr-FR" sz="2200" dirty="0">
              <a:solidFill>
                <a:schemeClr val="tx1"/>
              </a:solidFill>
            </a:endParaRP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794" y="5418694"/>
            <a:ext cx="3241882" cy="134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24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14351" y="1649412"/>
            <a:ext cx="11190288" cy="4637087"/>
          </a:xfrm>
        </p:spPr>
        <p:txBody>
          <a:bodyPr>
            <a:normAutofit fontScale="62500" lnSpcReduction="20000"/>
          </a:bodyPr>
          <a:lstStyle/>
          <a:p>
            <a:r>
              <a:rPr lang="fr-FR" sz="2200" dirty="0">
                <a:solidFill>
                  <a:schemeClr val="tx1"/>
                </a:solidFill>
              </a:rPr>
              <a:t>Signature d’un </a:t>
            </a:r>
            <a:r>
              <a:rPr lang="fr-FR" sz="2200" b="1" dirty="0">
                <a:solidFill>
                  <a:schemeClr val="tx1"/>
                </a:solidFill>
              </a:rPr>
              <a:t>contrat d’aide à l’embauche d’un assistant médical </a:t>
            </a:r>
            <a:r>
              <a:rPr lang="fr-FR" sz="2200" dirty="0">
                <a:solidFill>
                  <a:schemeClr val="tx1"/>
                </a:solidFill>
              </a:rPr>
              <a:t>entre le médecin employeur et l’Assurance Maladie</a:t>
            </a:r>
          </a:p>
          <a:p>
            <a:r>
              <a:rPr lang="fr-FR" sz="2200" dirty="0">
                <a:solidFill>
                  <a:schemeClr val="tx1"/>
                </a:solidFill>
              </a:rPr>
              <a:t>Contrat conclu pour </a:t>
            </a:r>
            <a:r>
              <a:rPr lang="fr-FR" sz="2200" b="1" dirty="0">
                <a:solidFill>
                  <a:schemeClr val="tx1"/>
                </a:solidFill>
              </a:rPr>
              <a:t>5 ans et renouvelable</a:t>
            </a:r>
          </a:p>
          <a:p>
            <a:endParaRPr lang="fr-FR" sz="2200" b="1" dirty="0">
              <a:solidFill>
                <a:schemeClr val="tx1"/>
              </a:solidFill>
            </a:endParaRPr>
          </a:p>
          <a:p>
            <a:r>
              <a:rPr lang="fr-FR" sz="2200" b="1" dirty="0">
                <a:solidFill>
                  <a:schemeClr val="tx1"/>
                </a:solidFill>
              </a:rPr>
              <a:t>Choix du niveau de financement </a:t>
            </a:r>
            <a:r>
              <a:rPr lang="fr-FR" sz="2200" dirty="0">
                <a:solidFill>
                  <a:schemeClr val="tx1"/>
                </a:solidFill>
              </a:rPr>
              <a:t>(temps d’emploi de l’assistant médical) par le médecin en fonction de ses besoins et de l’organisation qu’il souhaite mettre en place dans son cabinet  - Possibilité de changer d’option à tout moment :</a:t>
            </a:r>
          </a:p>
          <a:p>
            <a:pPr marL="285750" indent="-285750">
              <a:lnSpc>
                <a:spcPct val="130000"/>
              </a:lnSpc>
              <a:buClr>
                <a:srgbClr val="0D48A7"/>
              </a:buClr>
              <a:buFont typeface="Wingdings" panose="05000000000000000000" pitchFamily="2" charset="2"/>
              <a:buChar char="§"/>
            </a:pPr>
            <a:r>
              <a:rPr lang="fr-FR" sz="2200" dirty="0">
                <a:solidFill>
                  <a:schemeClr val="tx1"/>
                </a:solidFill>
              </a:rPr>
              <a:t>option 1 : recrutement d’au moins un tiers temps d’assistant médical</a:t>
            </a:r>
          </a:p>
          <a:p>
            <a:pPr marL="285750" indent="-285750">
              <a:lnSpc>
                <a:spcPct val="130000"/>
              </a:lnSpc>
              <a:buClr>
                <a:srgbClr val="0D48A7"/>
              </a:buClr>
              <a:buFont typeface="Wingdings" panose="05000000000000000000" pitchFamily="2" charset="2"/>
              <a:buChar char="§"/>
            </a:pPr>
            <a:r>
              <a:rPr lang="fr-FR" sz="2200" dirty="0">
                <a:solidFill>
                  <a:schemeClr val="tx1"/>
                </a:solidFill>
              </a:rPr>
              <a:t>option 2 : recrutement d’au moins un mi-temps d’assistant médical </a:t>
            </a:r>
          </a:p>
          <a:p>
            <a:pPr marL="285750" indent="-285750">
              <a:lnSpc>
                <a:spcPct val="130000"/>
              </a:lnSpc>
              <a:buClr>
                <a:srgbClr val="0D48A7"/>
              </a:buClr>
              <a:buFont typeface="Wingdings" panose="05000000000000000000" pitchFamily="2" charset="2"/>
              <a:buChar char="§"/>
            </a:pPr>
            <a:r>
              <a:rPr lang="fr-FR" sz="2200" dirty="0">
                <a:solidFill>
                  <a:schemeClr val="tx1"/>
                </a:solidFill>
              </a:rPr>
              <a:t>option 3 : en zone sous-dense, recrutement d’un temps plein d’assistant médical (option réservée aux zones sous-denses (zones d’intervention prioritaire et zones d’action complémentaire)</a:t>
            </a:r>
          </a:p>
          <a:p>
            <a:endParaRPr lang="fr-FR" sz="2200" b="1" dirty="0">
              <a:solidFill>
                <a:schemeClr val="tx1"/>
              </a:solidFill>
            </a:endParaRPr>
          </a:p>
          <a:p>
            <a:r>
              <a:rPr lang="fr-FR" sz="2200" b="1" dirty="0">
                <a:solidFill>
                  <a:schemeClr val="tx1"/>
                </a:solidFill>
                <a:ea typeface="Verdana"/>
              </a:rPr>
              <a:t>&gt; Détermine le montant de l’aide au recrutement et le niveau de ses engagements</a:t>
            </a:r>
            <a:endParaRPr lang="fr-FR" sz="2200" b="1" dirty="0">
              <a:solidFill>
                <a:schemeClr val="tx1"/>
              </a:solidFill>
            </a:endParaRPr>
          </a:p>
          <a:p>
            <a:endParaRPr lang="fr-FR" sz="2200" b="1" dirty="0">
              <a:solidFill>
                <a:schemeClr val="tx1"/>
              </a:solidFill>
            </a:endParaRPr>
          </a:p>
          <a:p>
            <a:r>
              <a:rPr lang="fr-FR" sz="2200" dirty="0">
                <a:solidFill>
                  <a:schemeClr val="tx1"/>
                </a:solidFill>
              </a:rPr>
              <a:t>Si plusieurs médecins partagent un même assistant médical, chacun d’entre eux signe un contrat avec sa CPAM/CGSS de rattachement, même si le contrat d’embauche de l’assistant médical est fait au nom d’une SCM, SEL, SCP ou SISA.</a:t>
            </a:r>
          </a:p>
          <a:p>
            <a:endParaRPr lang="fr-FR" sz="2200" dirty="0">
              <a:solidFill>
                <a:schemeClr val="tx1"/>
              </a:solidFill>
            </a:endParaRPr>
          </a:p>
          <a:p>
            <a:r>
              <a:rPr lang="fr-FR" sz="2200" dirty="0">
                <a:solidFill>
                  <a:schemeClr val="tx1"/>
                </a:solidFill>
              </a:rPr>
              <a:t>Nécessité de création d’un nouveau poste - caractère non substitutif du poste d’assistant médical en cas d’embauche d’un salarié déjà présent dans le cabinet. Si un médecin décide de faire évoluer une secrétaire médicale vers des fonctions  d’assistant médical, il devra remplacer son poste de secrétaire dans les 6 mois. </a:t>
            </a:r>
          </a:p>
          <a:p>
            <a:endParaRPr lang="fr-FR" sz="2200" dirty="0">
              <a:solidFill>
                <a:schemeClr val="tx1"/>
              </a:solidFill>
            </a:endParaRPr>
          </a:p>
          <a:p>
            <a:endParaRPr lang="fr-FR" dirty="0"/>
          </a:p>
        </p:txBody>
      </p:sp>
      <p:sp>
        <p:nvSpPr>
          <p:cNvPr id="4" name="Titre 3"/>
          <p:cNvSpPr>
            <a:spLocks noGrp="1"/>
          </p:cNvSpPr>
          <p:nvPr>
            <p:ph type="title"/>
          </p:nvPr>
        </p:nvSpPr>
        <p:spPr>
          <a:xfrm>
            <a:off x="508185" y="342378"/>
            <a:ext cx="11196000" cy="1114817"/>
          </a:xfrm>
        </p:spPr>
        <p:txBody>
          <a:bodyPr/>
          <a:lstStyle/>
          <a:p>
            <a:r>
              <a:rPr lang="fr-FR" dirty="0"/>
              <a:t>Un contrat entre le médecin et l’assurance maladie</a:t>
            </a:r>
          </a:p>
        </p:txBody>
      </p:sp>
    </p:spTree>
    <p:extLst>
      <p:ext uri="{BB962C8B-B14F-4D97-AF65-F5344CB8AC3E}">
        <p14:creationId xmlns:p14="http://schemas.microsoft.com/office/powerpoint/2010/main" val="21048304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_ARS_ARA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4.xml><?xml version="1.0" encoding="utf-8"?>
<a:theme xmlns:a="http://schemas.openxmlformats.org/drawingml/2006/main" name="1_Thème Offic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740347_TF89652269" id="{8E62C668-D100-4B99-8CE1-FC21FAE7A38D}" vid="{CD2FD405-76FE-477D-BAD0-31039412AB8F}"/>
    </a:ext>
  </a:extLst>
</a:theme>
</file>

<file path=ppt/theme/theme5.xml><?xml version="1.0" encoding="utf-8"?>
<a:theme xmlns:a="http://schemas.openxmlformats.org/drawingml/2006/main" name="2_Thème Offic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740347_TF89652269" id="{8E62C668-D100-4B99-8CE1-FC21FAE7A38D}" vid="{CD2FD405-76FE-477D-BAD0-31039412AB8F}"/>
    </a:ext>
  </a:extLst>
</a:theme>
</file>

<file path=ppt/theme/theme6.xml><?xml version="1.0" encoding="utf-8"?>
<a:theme xmlns:a="http://schemas.openxmlformats.org/drawingml/2006/main" name="1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7.xml><?xml version="1.0" encoding="utf-8"?>
<a:theme xmlns:a="http://schemas.openxmlformats.org/drawingml/2006/main" name="1_TEMPLATE_ARS_ARA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4029</Words>
  <Application>Microsoft Office PowerPoint</Application>
  <PresentationFormat>Grand écran</PresentationFormat>
  <Paragraphs>1491</Paragraphs>
  <Slides>34</Slides>
  <Notes>1</Notes>
  <HiddenSlides>0</HiddenSlides>
  <MMClips>0</MMClips>
  <ScaleCrop>false</ScaleCrop>
  <HeadingPairs>
    <vt:vector size="6" baseType="variant">
      <vt:variant>
        <vt:lpstr>Polices utilisées</vt:lpstr>
      </vt:variant>
      <vt:variant>
        <vt:i4>17</vt:i4>
      </vt:variant>
      <vt:variant>
        <vt:lpstr>Thème</vt:lpstr>
      </vt:variant>
      <vt:variant>
        <vt:i4>7</vt:i4>
      </vt:variant>
      <vt:variant>
        <vt:lpstr>Titres des diapositives</vt:lpstr>
      </vt:variant>
      <vt:variant>
        <vt:i4>34</vt:i4>
      </vt:variant>
    </vt:vector>
  </HeadingPairs>
  <TitlesOfParts>
    <vt:vector size="58" baseType="lpstr">
      <vt:lpstr>Arial</vt:lpstr>
      <vt:lpstr>Calibri</vt:lpstr>
      <vt:lpstr>Calibri Light</vt:lpstr>
      <vt:lpstr>Corbel</vt:lpstr>
      <vt:lpstr>Designball-Communication-01</vt:lpstr>
      <vt:lpstr>Designball-Edu-01</vt:lpstr>
      <vt:lpstr>Designball-Location-01</vt:lpstr>
      <vt:lpstr>Designball-Users-01</vt:lpstr>
      <vt:lpstr>Helvetica</vt:lpstr>
      <vt:lpstr>Open Sans</vt:lpstr>
      <vt:lpstr>Parade</vt:lpstr>
      <vt:lpstr>Symbol</vt:lpstr>
      <vt:lpstr>Tahoma</vt:lpstr>
      <vt:lpstr>Times New Roman</vt:lpstr>
      <vt:lpstr>Trebuchet MS</vt:lpstr>
      <vt:lpstr>Verdana</vt:lpstr>
      <vt:lpstr>Wingdings</vt:lpstr>
      <vt:lpstr>Thème Office</vt:lpstr>
      <vt:lpstr>TEMPLATE_ARS_ARA16-9</vt:lpstr>
      <vt:lpstr>masque PPT V3</vt:lpstr>
      <vt:lpstr>1_Thème Office</vt:lpstr>
      <vt:lpstr>2_Thème Office</vt:lpstr>
      <vt:lpstr>1_masque PPT V3</vt:lpstr>
      <vt:lpstr>1_TEMPLATE_ARS_ARA16-9</vt:lpstr>
      <vt:lpstr>Présentation PowerPoint</vt:lpstr>
      <vt:lpstr>Présentation PowerPoint</vt:lpstr>
      <vt:lpstr>I. Les assistants médicaux dans les cabinets des médecins libéraux Avenant n°7 à la convention médicale </vt:lpstr>
      <vt:lpstr>« Ma santé 2022 » et l’avenant 7 à la convention médicale</vt:lpstr>
      <vt:lpstr>Présentation PowerPoint</vt:lpstr>
      <vt:lpstr>Les missions des Assistants médicaux</vt:lpstr>
      <vt:lpstr>Trois types de missions pouvant être prises en charge par un assistant médical</vt:lpstr>
      <vt:lpstr>Les conditions pour bénéficier de l’aide conventionnelle</vt:lpstr>
      <vt:lpstr>Un contrat entre le médecin et l’assurance maladie</vt:lpstr>
      <vt:lpstr>LE MONTANT DE L’AIDE attribuée ET LES ENGAGEMENTS DU Médecin (1/3)</vt:lpstr>
      <vt:lpstr>LE MONTANT DE L’AIDE attribuée ET LES ENGAGEMENTS DU Médecin (2/3)</vt:lpstr>
      <vt:lpstr>Présentation PowerPoint</vt:lpstr>
      <vt:lpstr>En résumé, les grands principes</vt:lpstr>
      <vt:lpstr>Outil à disposition des médecins: simulateur via l’application Ameli Mémo</vt:lpstr>
      <vt:lpstr>Présentation PowerPoint</vt:lpstr>
      <vt:lpstr>Présentation PowerPoint</vt:lpstr>
      <vt:lpstr>Présentation PowerPoint</vt:lpstr>
      <vt:lpstr>Formations Assistant Médical</vt:lpstr>
      <vt:lpstr>Arrêté du 7 novembre 2019 relatif à l’exercice de l’activité d’assistant médical </vt:lpstr>
      <vt:lpstr>Présentation PowerPoint</vt:lpstr>
      <vt:lpstr>Présentation PowerPoint</vt:lpstr>
      <vt:lpstr>GIE avec 7 entités</vt:lpstr>
      <vt:lpstr>Association pour la Formation des Médecins Libéraux</vt:lpstr>
      <vt:lpstr>Formation Assistant·e Médical·e à Dijon </vt:lpstr>
      <vt:lpstr>Formation Assistant·e Médical·e à Dijon </vt:lpstr>
      <vt:lpstr>Projet : Formation Assistant·e Médical·e à Besançon </vt:lpstr>
      <vt:lpstr>L’écosystème Y SCHOOLS</vt:lpstr>
      <vt:lpstr>MODALITES DE LA FORMATION – projet à SENS</vt:lpstr>
      <vt:lpstr>Présentation PowerPoint</vt:lpstr>
      <vt:lpstr>Informations OPCO EP  (Opérateur de Compétences des Entreprises de Proximité) </vt:lpstr>
      <vt:lpstr>Présentation PowerPoint</vt:lpstr>
      <vt:lpstr>Contacts au sein des cpam bfc</vt:lpstr>
      <vt:lpstr> CONTACTER L’ARS</vt:lpstr>
      <vt:lpstr>Présentation PowerPoint</vt:lpstr>
    </vt:vector>
  </TitlesOfParts>
  <Company>ARS HDF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HURIAUX, Aurélie</dc:creator>
  <cp:lastModifiedBy>HURIAUX, Aurélie</cp:lastModifiedBy>
  <cp:revision>38</cp:revision>
  <dcterms:created xsi:type="dcterms:W3CDTF">2022-03-18T09:07:06Z</dcterms:created>
  <dcterms:modified xsi:type="dcterms:W3CDTF">2022-03-29T09:27:53Z</dcterms:modified>
</cp:coreProperties>
</file>